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embeddedFontLst>
    <p:embeddedFont>
      <p:font typeface="Work Sans ExtraLight"/>
      <p:regular r:id="rId15"/>
      <p:bold r:id="rId16"/>
      <p:italic r:id="rId17"/>
      <p:boldItalic r:id="rId18"/>
    </p:embeddedFont>
    <p:embeddedFont>
      <p:font typeface="Lexend SemiBold"/>
      <p:regular r:id="rId19"/>
      <p:bold r:id="rId20"/>
    </p:embeddedFont>
    <p:embeddedFont>
      <p:font typeface="Work Sans Black"/>
      <p:bold r:id="rId21"/>
      <p:boldItalic r:id="rId22"/>
    </p:embeddedFont>
    <p:embeddedFont>
      <p:font typeface="Average"/>
      <p:regular r:id="rId23"/>
    </p:embeddedFont>
    <p:embeddedFont>
      <p:font typeface="Work Sans Light"/>
      <p:regular r:id="rId24"/>
      <p:bold r:id="rId25"/>
      <p:italic r:id="rId26"/>
      <p:boldItalic r:id="rId27"/>
    </p:embeddedFont>
    <p:embeddedFont>
      <p:font typeface="Lexend"/>
      <p:regular r:id="rId28"/>
      <p:bold r:id="rId29"/>
    </p:embeddedFont>
    <p:embeddedFont>
      <p:font typeface="Oswald"/>
      <p:regular r:id="rId30"/>
      <p:bold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exendSemiBold-bold.fntdata"/><Relationship Id="rId22" Type="http://schemas.openxmlformats.org/officeDocument/2006/relationships/font" Target="fonts/WorkSansBlack-boldItalic.fntdata"/><Relationship Id="rId21" Type="http://schemas.openxmlformats.org/officeDocument/2006/relationships/font" Target="fonts/WorkSansBlack-bold.fntdata"/><Relationship Id="rId24" Type="http://schemas.openxmlformats.org/officeDocument/2006/relationships/font" Target="fonts/WorkSansLight-regular.fntdata"/><Relationship Id="rId23" Type="http://schemas.openxmlformats.org/officeDocument/2006/relationships/font" Target="fonts/Average-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WorkSansLight-italic.fntdata"/><Relationship Id="rId25" Type="http://schemas.openxmlformats.org/officeDocument/2006/relationships/font" Target="fonts/WorkSansLight-bold.fntdata"/><Relationship Id="rId28" Type="http://schemas.openxmlformats.org/officeDocument/2006/relationships/font" Target="fonts/Lexend-regular.fntdata"/><Relationship Id="rId27" Type="http://schemas.openxmlformats.org/officeDocument/2006/relationships/font" Target="fonts/WorkSansLight-bold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Lexend-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swald-bold.fntdata"/><Relationship Id="rId30" Type="http://schemas.openxmlformats.org/officeDocument/2006/relationships/font" Target="fonts/Oswald-regular.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font" Target="fonts/WorkSansExtraLight-regular.fntdata"/><Relationship Id="rId14" Type="http://schemas.openxmlformats.org/officeDocument/2006/relationships/slide" Target="slides/slide9.xml"/><Relationship Id="rId17" Type="http://schemas.openxmlformats.org/officeDocument/2006/relationships/font" Target="fonts/WorkSansExtraLight-italic.fntdata"/><Relationship Id="rId16" Type="http://schemas.openxmlformats.org/officeDocument/2006/relationships/font" Target="fonts/WorkSansExtraLight-bold.fntdata"/><Relationship Id="rId19" Type="http://schemas.openxmlformats.org/officeDocument/2006/relationships/font" Target="fonts/LexendSemiBold-regular.fntdata"/><Relationship Id="rId18" Type="http://schemas.openxmlformats.org/officeDocument/2006/relationships/font" Target="fonts/WorkSansExtraLight-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3ac8ab55d23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3ac8ab55d23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3a3ea132387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3a3ea132387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3ac8ab55d23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3ac8ab55d23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3a3ea132387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3a3ea132387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ac8ab55d23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3ac8ab55d23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ac8ab55d23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3ac8ab55d23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1150" lvl="0" marL="457200" rtl="0" algn="l">
              <a:spcBef>
                <a:spcPts val="0"/>
              </a:spcBef>
              <a:spcAft>
                <a:spcPts val="0"/>
              </a:spcAft>
              <a:buClr>
                <a:srgbClr val="FFFFFF"/>
              </a:buClr>
              <a:buSzPts val="1300"/>
              <a:buFont typeface="Average"/>
              <a:buChar char="●"/>
            </a:pPr>
            <a:r>
              <a:rPr lang="en" sz="1300">
                <a:solidFill>
                  <a:srgbClr val="FFFFFF"/>
                </a:solidFill>
                <a:latin typeface="Average"/>
                <a:ea typeface="Average"/>
                <a:cs typeface="Average"/>
                <a:sym typeface="Average"/>
              </a:rPr>
              <a:t>Visual Synthetic Media </a:t>
            </a:r>
            <a:endParaRPr sz="1300">
              <a:solidFill>
                <a:srgbClr val="FFFFFF"/>
              </a:solidFill>
              <a:latin typeface="Average"/>
              <a:ea typeface="Average"/>
              <a:cs typeface="Average"/>
              <a:sym typeface="Average"/>
            </a:endParaRPr>
          </a:p>
          <a:p>
            <a:pPr indent="-311150" lvl="1" marL="914400" rtl="0" algn="l">
              <a:spcBef>
                <a:spcPts val="0"/>
              </a:spcBef>
              <a:spcAft>
                <a:spcPts val="0"/>
              </a:spcAft>
              <a:buClr>
                <a:srgbClr val="FFFFFF"/>
              </a:buClr>
              <a:buSzPts val="1300"/>
              <a:buFont typeface="Average"/>
              <a:buChar char="○"/>
            </a:pPr>
            <a:r>
              <a:rPr lang="en" sz="1300">
                <a:solidFill>
                  <a:srgbClr val="FFFFFF"/>
                </a:solidFill>
                <a:latin typeface="Average"/>
                <a:ea typeface="Average"/>
                <a:cs typeface="Average"/>
                <a:sym typeface="Average"/>
              </a:rPr>
              <a:t>Mandatory and standardized on screen watermark</a:t>
            </a:r>
            <a:endParaRPr sz="1300">
              <a:solidFill>
                <a:srgbClr val="FFFFFF"/>
              </a:solidFill>
              <a:latin typeface="Average"/>
              <a:ea typeface="Average"/>
              <a:cs typeface="Average"/>
              <a:sym typeface="Average"/>
            </a:endParaRPr>
          </a:p>
          <a:p>
            <a:pPr indent="-311150" lvl="1" marL="914400" rtl="0" algn="l">
              <a:spcBef>
                <a:spcPts val="0"/>
              </a:spcBef>
              <a:spcAft>
                <a:spcPts val="0"/>
              </a:spcAft>
              <a:buClr>
                <a:srgbClr val="FFFFFF"/>
              </a:buClr>
              <a:buSzPts val="1300"/>
              <a:buFont typeface="Average"/>
              <a:buChar char="○"/>
            </a:pPr>
            <a:r>
              <a:rPr lang="en" sz="1300">
                <a:solidFill>
                  <a:srgbClr val="FFFFFF"/>
                </a:solidFill>
                <a:latin typeface="Average"/>
                <a:ea typeface="Average"/>
                <a:cs typeface="Average"/>
                <a:sym typeface="Average"/>
              </a:rPr>
              <a:t>AI platforms must embed</a:t>
            </a:r>
            <a:r>
              <a:rPr b="1" lang="en" sz="1300">
                <a:solidFill>
                  <a:srgbClr val="FFFFFF"/>
                </a:solidFill>
                <a:latin typeface="Average"/>
                <a:ea typeface="Average"/>
                <a:cs typeface="Average"/>
                <a:sym typeface="Average"/>
              </a:rPr>
              <a:t> metadata indicators </a:t>
            </a:r>
            <a:r>
              <a:rPr lang="en" sz="1300">
                <a:solidFill>
                  <a:srgbClr val="FFFFFF"/>
                </a:solidFill>
                <a:latin typeface="Average"/>
                <a:ea typeface="Average"/>
                <a:cs typeface="Average"/>
                <a:sym typeface="Average"/>
              </a:rPr>
              <a:t>that trigger platform level disclosure </a:t>
            </a:r>
            <a:endParaRPr sz="1300">
              <a:solidFill>
                <a:srgbClr val="FFFFFF"/>
              </a:solidFill>
              <a:latin typeface="Average"/>
              <a:ea typeface="Average"/>
              <a:cs typeface="Average"/>
              <a:sym typeface="Average"/>
            </a:endParaRPr>
          </a:p>
          <a:p>
            <a:pPr indent="-311150" lvl="0" marL="457200" rtl="0" algn="l">
              <a:spcBef>
                <a:spcPts val="0"/>
              </a:spcBef>
              <a:spcAft>
                <a:spcPts val="0"/>
              </a:spcAft>
              <a:buClr>
                <a:srgbClr val="FFFFFF"/>
              </a:buClr>
              <a:buSzPts val="1300"/>
              <a:buFont typeface="Average"/>
              <a:buChar char="●"/>
            </a:pPr>
            <a:r>
              <a:rPr lang="en" sz="1300">
                <a:solidFill>
                  <a:srgbClr val="FFFFFF"/>
                </a:solidFill>
                <a:latin typeface="Average"/>
                <a:ea typeface="Average"/>
                <a:cs typeface="Average"/>
                <a:sym typeface="Average"/>
              </a:rPr>
              <a:t>Audio Synthetic Media </a:t>
            </a:r>
            <a:endParaRPr sz="1300">
              <a:solidFill>
                <a:srgbClr val="FFFFFF"/>
              </a:solidFill>
              <a:latin typeface="Average"/>
              <a:ea typeface="Average"/>
              <a:cs typeface="Average"/>
              <a:sym typeface="Average"/>
            </a:endParaRPr>
          </a:p>
          <a:p>
            <a:pPr indent="-311150" lvl="1" marL="914400" rtl="0" algn="l">
              <a:spcBef>
                <a:spcPts val="0"/>
              </a:spcBef>
              <a:spcAft>
                <a:spcPts val="0"/>
              </a:spcAft>
              <a:buClr>
                <a:srgbClr val="FFFFFF"/>
              </a:buClr>
              <a:buSzPts val="1300"/>
              <a:buFont typeface="Average"/>
              <a:buChar char="○"/>
            </a:pPr>
            <a:r>
              <a:rPr lang="en" sz="1300">
                <a:solidFill>
                  <a:srgbClr val="FFFFFF"/>
                </a:solidFill>
                <a:latin typeface="Average"/>
                <a:ea typeface="Average"/>
                <a:cs typeface="Average"/>
                <a:sym typeface="Average"/>
              </a:rPr>
              <a:t>Mandatory audible AI disclosure, similar to pharmaceutical advertisements </a:t>
            </a:r>
            <a:endParaRPr sz="1300">
              <a:solidFill>
                <a:srgbClr val="FFFFFF"/>
              </a:solidFill>
              <a:latin typeface="Average"/>
              <a:ea typeface="Average"/>
              <a:cs typeface="Average"/>
              <a:sym typeface="Average"/>
            </a:endParaRPr>
          </a:p>
          <a:p>
            <a:pPr indent="-311150" lvl="1" marL="914400" rtl="0" algn="l">
              <a:spcBef>
                <a:spcPts val="0"/>
              </a:spcBef>
              <a:spcAft>
                <a:spcPts val="0"/>
              </a:spcAft>
              <a:buClr>
                <a:srgbClr val="FFFFFF"/>
              </a:buClr>
              <a:buSzPts val="1300"/>
              <a:buFont typeface="Average"/>
              <a:buChar char="○"/>
            </a:pPr>
            <a:r>
              <a:rPr lang="en" sz="1300">
                <a:solidFill>
                  <a:srgbClr val="FFFFFF"/>
                </a:solidFill>
                <a:latin typeface="Average"/>
                <a:ea typeface="Average"/>
                <a:cs typeface="Average"/>
                <a:sym typeface="Average"/>
              </a:rPr>
              <a:t>Content missing disclosure can be legally prosecuted </a:t>
            </a:r>
            <a:endParaRPr sz="1300">
              <a:solidFill>
                <a:srgbClr val="FFFFFF"/>
              </a:solidFill>
              <a:latin typeface="Average"/>
              <a:ea typeface="Average"/>
              <a:cs typeface="Average"/>
              <a:sym typeface="Average"/>
            </a:endParaRPr>
          </a:p>
          <a:p>
            <a:pPr indent="-311150" lvl="0" marL="457200" rtl="0" algn="l">
              <a:spcBef>
                <a:spcPts val="0"/>
              </a:spcBef>
              <a:spcAft>
                <a:spcPts val="0"/>
              </a:spcAft>
              <a:buClr>
                <a:srgbClr val="FFFFFF"/>
              </a:buClr>
              <a:buSzPts val="1300"/>
              <a:buFont typeface="Average"/>
              <a:buChar char="●"/>
            </a:pPr>
            <a:r>
              <a:rPr lang="en" sz="1300">
                <a:solidFill>
                  <a:srgbClr val="FFFFFF"/>
                </a:solidFill>
                <a:latin typeface="Average"/>
                <a:ea typeface="Average"/>
                <a:cs typeface="Average"/>
                <a:sym typeface="Average"/>
              </a:rPr>
              <a:t>Political Transparency </a:t>
            </a:r>
            <a:endParaRPr sz="1300">
              <a:solidFill>
                <a:srgbClr val="FFFFFF"/>
              </a:solidFill>
              <a:latin typeface="Average"/>
              <a:ea typeface="Average"/>
              <a:cs typeface="Average"/>
              <a:sym typeface="Average"/>
            </a:endParaRPr>
          </a:p>
          <a:p>
            <a:pPr indent="-311150" lvl="1" marL="914400" rtl="0" algn="l">
              <a:spcBef>
                <a:spcPts val="0"/>
              </a:spcBef>
              <a:spcAft>
                <a:spcPts val="0"/>
              </a:spcAft>
              <a:buClr>
                <a:srgbClr val="FFFFFF"/>
              </a:buClr>
              <a:buSzPts val="1300"/>
              <a:buFont typeface="Average"/>
              <a:buChar char="○"/>
            </a:pPr>
            <a:r>
              <a:rPr lang="en" sz="1300">
                <a:solidFill>
                  <a:srgbClr val="FFFFFF"/>
                </a:solidFill>
                <a:latin typeface="Average"/>
                <a:ea typeface="Average"/>
                <a:cs typeface="Average"/>
                <a:sym typeface="Average"/>
              </a:rPr>
              <a:t>Campaigns using AI must maintain a public database listing:</a:t>
            </a:r>
            <a:endParaRPr sz="1300">
              <a:solidFill>
                <a:srgbClr val="FFFFFF"/>
              </a:solidFill>
              <a:latin typeface="Average"/>
              <a:ea typeface="Average"/>
              <a:cs typeface="Average"/>
              <a:sym typeface="Average"/>
            </a:endParaRPr>
          </a:p>
          <a:p>
            <a:pPr indent="-311150" lvl="2" marL="1371600" rtl="0" algn="l">
              <a:spcBef>
                <a:spcPts val="0"/>
              </a:spcBef>
              <a:spcAft>
                <a:spcPts val="0"/>
              </a:spcAft>
              <a:buClr>
                <a:srgbClr val="FFFFFF"/>
              </a:buClr>
              <a:buSzPts val="1300"/>
              <a:buFont typeface="Average"/>
              <a:buChar char="■"/>
            </a:pPr>
            <a:r>
              <a:rPr lang="en" sz="1300">
                <a:solidFill>
                  <a:srgbClr val="FFFFFF"/>
                </a:solidFill>
                <a:latin typeface="Average"/>
                <a:ea typeface="Average"/>
                <a:cs typeface="Average"/>
                <a:sym typeface="Average"/>
              </a:rPr>
              <a:t>Every instance of synthetic media used in campaigns</a:t>
            </a:r>
            <a:endParaRPr sz="1300">
              <a:solidFill>
                <a:srgbClr val="FFFFFF"/>
              </a:solidFill>
              <a:latin typeface="Average"/>
              <a:ea typeface="Average"/>
              <a:cs typeface="Average"/>
              <a:sym typeface="Average"/>
            </a:endParaRPr>
          </a:p>
          <a:p>
            <a:pPr indent="-311150" lvl="2" marL="1371600" rtl="0" algn="l">
              <a:spcBef>
                <a:spcPts val="0"/>
              </a:spcBef>
              <a:spcAft>
                <a:spcPts val="0"/>
              </a:spcAft>
              <a:buClr>
                <a:srgbClr val="FFFFFF"/>
              </a:buClr>
              <a:buSzPts val="1300"/>
              <a:buFont typeface="Average"/>
              <a:buChar char="■"/>
            </a:pPr>
            <a:r>
              <a:rPr lang="en" sz="1300">
                <a:solidFill>
                  <a:srgbClr val="FFFFFF"/>
                </a:solidFill>
                <a:latin typeface="Average"/>
                <a:ea typeface="Average"/>
                <a:cs typeface="Average"/>
                <a:sym typeface="Average"/>
              </a:rPr>
              <a:t>Platforms distributed to </a:t>
            </a:r>
            <a:endParaRPr sz="1300">
              <a:solidFill>
                <a:srgbClr val="FFFFFF"/>
              </a:solidFill>
              <a:latin typeface="Average"/>
              <a:ea typeface="Average"/>
              <a:cs typeface="Average"/>
              <a:sym typeface="Average"/>
            </a:endParaRPr>
          </a:p>
          <a:p>
            <a:pPr indent="-311150" lvl="2" marL="1371600" rtl="0" algn="l">
              <a:spcBef>
                <a:spcPts val="0"/>
              </a:spcBef>
              <a:spcAft>
                <a:spcPts val="0"/>
              </a:spcAft>
              <a:buClr>
                <a:srgbClr val="FFFFFF"/>
              </a:buClr>
              <a:buSzPts val="1300"/>
              <a:buFont typeface="Average"/>
              <a:buChar char="■"/>
            </a:pPr>
            <a:r>
              <a:rPr lang="en" sz="1300">
                <a:solidFill>
                  <a:srgbClr val="FFFFFF"/>
                </a:solidFill>
                <a:latin typeface="Average"/>
                <a:ea typeface="Average"/>
                <a:cs typeface="Average"/>
                <a:sym typeface="Average"/>
              </a:rPr>
              <a:t>Date of creation </a:t>
            </a:r>
            <a:endParaRPr sz="1300">
              <a:solidFill>
                <a:srgbClr val="FFFFFF"/>
              </a:solidFill>
              <a:latin typeface="Average"/>
              <a:ea typeface="Average"/>
              <a:cs typeface="Average"/>
              <a:sym typeface="Average"/>
            </a:endParaRPr>
          </a:p>
          <a:p>
            <a:pPr indent="-311150" lvl="1" marL="914400" rtl="0" algn="l">
              <a:spcBef>
                <a:spcPts val="0"/>
              </a:spcBef>
              <a:spcAft>
                <a:spcPts val="0"/>
              </a:spcAft>
              <a:buClr>
                <a:srgbClr val="FFFFFF"/>
              </a:buClr>
              <a:buSzPts val="1300"/>
              <a:buFont typeface="Average"/>
              <a:buChar char="○"/>
            </a:pPr>
            <a:r>
              <a:rPr lang="en" sz="1300">
                <a:solidFill>
                  <a:srgbClr val="FFFFFF"/>
                </a:solidFill>
                <a:latin typeface="Average"/>
                <a:ea typeface="Average"/>
                <a:cs typeface="Average"/>
                <a:sym typeface="Average"/>
              </a:rPr>
              <a:t>Ensures AI does not become a hidden part of political messaging </a:t>
            </a:r>
            <a:endParaRPr>
              <a:solidFill>
                <a:srgbClr val="FFFFFF"/>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3ac8ab55d23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3ac8ab55d23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3a3ea132387_0_2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3a3ea132387_0_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2855377"/>
            <a:ext cx="443589" cy="105632"/>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990800"/>
            <a:ext cx="7801500" cy="17301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3174876"/>
            <a:ext cx="78015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255275"/>
            <a:ext cx="8520600" cy="18906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32284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2" name="Google Shape;52;p11"/>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141250"/>
            <a:ext cx="7852200" cy="8610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3" name="Google Shape;23;p4"/>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 name="Google Shape;28;p5"/>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7"/>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526350"/>
            <a:ext cx="62271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081400"/>
            <a:ext cx="4045200" cy="171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28452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1.png"/><Relationship Id="rId5"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3"/>
          <p:cNvSpPr txBox="1"/>
          <p:nvPr>
            <p:ph type="ctrTitle"/>
          </p:nvPr>
        </p:nvSpPr>
        <p:spPr>
          <a:xfrm>
            <a:off x="671258" y="990800"/>
            <a:ext cx="7801500" cy="1730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AI’s Impact on the 2024 </a:t>
            </a:r>
            <a:r>
              <a:rPr lang="en"/>
              <a:t>Presidential</a:t>
            </a:r>
            <a:r>
              <a:rPr lang="en"/>
              <a:t> Election</a:t>
            </a:r>
            <a:endParaRPr/>
          </a:p>
        </p:txBody>
      </p:sp>
      <p:sp>
        <p:nvSpPr>
          <p:cNvPr id="60" name="Google Shape;60;p13"/>
          <p:cNvSpPr txBox="1"/>
          <p:nvPr>
            <p:ph idx="1" type="subTitle"/>
          </p:nvPr>
        </p:nvSpPr>
        <p:spPr>
          <a:xfrm>
            <a:off x="671250" y="3174876"/>
            <a:ext cx="78015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By Kaeden Stander, Jeff Lange and Daniel Laverty</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p:nvPr/>
        </p:nvSpPr>
        <p:spPr>
          <a:xfrm>
            <a:off x="748278" y="289946"/>
            <a:ext cx="2788500" cy="2468400"/>
          </a:xfrm>
          <a:prstGeom prst="roundRect">
            <a:avLst>
              <a:gd fmla="val 16667" name="adj"/>
            </a:avLst>
          </a:prstGeom>
          <a:solidFill>
            <a:srgbClr val="073763"/>
          </a:solidFill>
          <a:ln cap="flat" cmpd="dbl" w="83275">
            <a:solidFill>
              <a:schemeClr val="dk2"/>
            </a:solidFill>
            <a:prstDash val="solid"/>
            <a:round/>
            <a:headEnd len="sm" w="sm" type="none"/>
            <a:tailEnd len="sm" w="sm" type="none"/>
          </a:ln>
        </p:spPr>
        <p:txBody>
          <a:bodyPr anchorCtr="0" anchor="ctr" bIns="99925" lIns="99925" spcFirstLastPara="1" rIns="99925" wrap="square" tIns="99925">
            <a:noAutofit/>
          </a:bodyPr>
          <a:lstStyle/>
          <a:p>
            <a:pPr indent="0" lvl="0" marL="0" rtl="0" algn="ctr">
              <a:spcBef>
                <a:spcPts val="0"/>
              </a:spcBef>
              <a:spcAft>
                <a:spcPts val="0"/>
              </a:spcAft>
              <a:buNone/>
            </a:pPr>
            <a:r>
              <a:t/>
            </a:r>
            <a:endParaRPr sz="1530">
              <a:latin typeface="Average"/>
              <a:ea typeface="Average"/>
              <a:cs typeface="Average"/>
              <a:sym typeface="Average"/>
            </a:endParaRPr>
          </a:p>
        </p:txBody>
      </p:sp>
      <p:sp>
        <p:nvSpPr>
          <p:cNvPr id="66" name="Google Shape;66;p14"/>
          <p:cNvSpPr txBox="1"/>
          <p:nvPr>
            <p:ph type="title"/>
          </p:nvPr>
        </p:nvSpPr>
        <p:spPr>
          <a:xfrm>
            <a:off x="75123" y="571030"/>
            <a:ext cx="4134600" cy="2468400"/>
          </a:xfrm>
          <a:prstGeom prst="rect">
            <a:avLst/>
          </a:prstGeom>
        </p:spPr>
        <p:txBody>
          <a:bodyPr anchorCtr="0" anchor="t" bIns="99925" lIns="99925" spcFirstLastPara="1" rIns="99925" wrap="square" tIns="99925">
            <a:noAutofit/>
          </a:bodyPr>
          <a:lstStyle/>
          <a:p>
            <a:pPr indent="0" lvl="0" marL="0" rtl="0" algn="ctr">
              <a:spcBef>
                <a:spcPts val="0"/>
              </a:spcBef>
              <a:spcAft>
                <a:spcPts val="0"/>
              </a:spcAft>
              <a:buSzPts val="1082"/>
              <a:buNone/>
            </a:pPr>
            <a:r>
              <a:rPr lang="en" sz="5464"/>
              <a:t>Subject Framing</a:t>
            </a:r>
            <a:endParaRPr sz="5464"/>
          </a:p>
        </p:txBody>
      </p:sp>
      <p:sp>
        <p:nvSpPr>
          <p:cNvPr id="67" name="Google Shape;67;p14"/>
          <p:cNvSpPr txBox="1"/>
          <p:nvPr>
            <p:ph idx="1" type="body"/>
          </p:nvPr>
        </p:nvSpPr>
        <p:spPr>
          <a:xfrm>
            <a:off x="3903886" y="141575"/>
            <a:ext cx="4716000" cy="2316900"/>
          </a:xfrm>
          <a:prstGeom prst="rect">
            <a:avLst/>
          </a:prstGeom>
        </p:spPr>
        <p:txBody>
          <a:bodyPr anchorCtr="0" anchor="t" bIns="91425" lIns="91425" spcFirstLastPara="1" rIns="91425" wrap="square" tIns="91425">
            <a:normAutofit fontScale="25000" lnSpcReduction="20000"/>
          </a:bodyPr>
          <a:lstStyle/>
          <a:p>
            <a:pPr indent="0" lvl="0" marL="0" rtl="0" algn="l">
              <a:spcBef>
                <a:spcPts val="0"/>
              </a:spcBef>
              <a:spcAft>
                <a:spcPts val="0"/>
              </a:spcAft>
              <a:buNone/>
            </a:pPr>
            <a:r>
              <a:rPr lang="en" sz="8346">
                <a:solidFill>
                  <a:schemeClr val="dk1"/>
                </a:solidFill>
              </a:rPr>
              <a:t>Think back voting (hopefully) in the 2024 election…</a:t>
            </a:r>
            <a:endParaRPr sz="8346">
              <a:solidFill>
                <a:schemeClr val="dk1"/>
              </a:solidFill>
            </a:endParaRPr>
          </a:p>
          <a:p>
            <a:pPr indent="-327689" lvl="0" marL="457200" rtl="0" algn="l">
              <a:lnSpc>
                <a:spcPct val="200000"/>
              </a:lnSpc>
              <a:spcBef>
                <a:spcPts val="1200"/>
              </a:spcBef>
              <a:spcAft>
                <a:spcPts val="0"/>
              </a:spcAft>
              <a:buClr>
                <a:schemeClr val="dk1"/>
              </a:buClr>
              <a:buSzPct val="100000"/>
              <a:buChar char="➔"/>
            </a:pPr>
            <a:r>
              <a:rPr lang="en" sz="6241">
                <a:solidFill>
                  <a:schemeClr val="dk1"/>
                </a:solidFill>
              </a:rPr>
              <a:t>How concerned were you about being deceived by AI generated media? </a:t>
            </a:r>
            <a:endParaRPr sz="6241">
              <a:solidFill>
                <a:schemeClr val="dk1"/>
              </a:solidFill>
            </a:endParaRPr>
          </a:p>
          <a:p>
            <a:pPr indent="-327689" lvl="0" marL="457200" rtl="0" algn="l">
              <a:lnSpc>
                <a:spcPct val="200000"/>
              </a:lnSpc>
              <a:spcBef>
                <a:spcPts val="0"/>
              </a:spcBef>
              <a:spcAft>
                <a:spcPts val="0"/>
              </a:spcAft>
              <a:buClr>
                <a:schemeClr val="dk1"/>
              </a:buClr>
              <a:buSzPct val="100000"/>
              <a:buChar char="➔"/>
            </a:pPr>
            <a:r>
              <a:rPr lang="en" sz="6241">
                <a:solidFill>
                  <a:schemeClr val="dk1"/>
                </a:solidFill>
              </a:rPr>
              <a:t>How concerned were you that other people were being deceived?</a:t>
            </a:r>
            <a:endParaRPr sz="6241">
              <a:solidFill>
                <a:schemeClr val="dk1"/>
              </a:solidFill>
            </a:endParaRPr>
          </a:p>
          <a:p>
            <a:pPr indent="0" lvl="0" marL="0" rtl="0" algn="l">
              <a:lnSpc>
                <a:spcPct val="150000"/>
              </a:lnSpc>
              <a:spcBef>
                <a:spcPts val="1200"/>
              </a:spcBef>
              <a:spcAft>
                <a:spcPts val="0"/>
              </a:spcAft>
              <a:buNone/>
            </a:pPr>
            <a:r>
              <a:t/>
            </a:r>
            <a:endParaRPr sz="2868">
              <a:solidFill>
                <a:schemeClr val="dk1"/>
              </a:solidFill>
            </a:endParaRPr>
          </a:p>
          <a:p>
            <a:pPr indent="0" lvl="0" marL="0" rtl="0" algn="l">
              <a:spcBef>
                <a:spcPts val="0"/>
              </a:spcBef>
              <a:spcAft>
                <a:spcPts val="1200"/>
              </a:spcAft>
              <a:buNone/>
            </a:pPr>
            <a:r>
              <a:t/>
            </a:r>
            <a:endParaRPr/>
          </a:p>
        </p:txBody>
      </p:sp>
      <p:sp>
        <p:nvSpPr>
          <p:cNvPr id="68" name="Google Shape;68;p14"/>
          <p:cNvSpPr txBox="1"/>
          <p:nvPr/>
        </p:nvSpPr>
        <p:spPr>
          <a:xfrm>
            <a:off x="820200" y="2811588"/>
            <a:ext cx="7833900" cy="3072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n" sz="2014">
                <a:solidFill>
                  <a:schemeClr val="dk1"/>
                </a:solidFill>
                <a:latin typeface="Lexend"/>
                <a:ea typeface="Lexend"/>
                <a:cs typeface="Lexend"/>
                <a:sym typeface="Lexend"/>
              </a:rPr>
              <a:t>Big Question: </a:t>
            </a:r>
            <a:endParaRPr b="1" sz="2014">
              <a:solidFill>
                <a:schemeClr val="dk1"/>
              </a:solidFill>
              <a:latin typeface="Lexend"/>
              <a:ea typeface="Lexend"/>
              <a:cs typeface="Lexend"/>
              <a:sym typeface="Lexend"/>
            </a:endParaRPr>
          </a:p>
          <a:p>
            <a:pPr indent="0" lvl="0" marL="0" rtl="0" algn="ctr">
              <a:lnSpc>
                <a:spcPct val="150000"/>
              </a:lnSpc>
              <a:spcBef>
                <a:spcPts val="1200"/>
              </a:spcBef>
              <a:spcAft>
                <a:spcPts val="0"/>
              </a:spcAft>
              <a:buNone/>
            </a:pPr>
            <a:r>
              <a:rPr lang="en" sz="1668">
                <a:solidFill>
                  <a:schemeClr val="dk1"/>
                </a:solidFill>
                <a:latin typeface="Average"/>
                <a:ea typeface="Average"/>
                <a:cs typeface="Average"/>
                <a:sym typeface="Average"/>
              </a:rPr>
              <a:t>How did the American public and other important stakeholders perceive the impact and regulation of AI in the 2024 presidential election, and what transparency focused policies can we develop to keep regulation on pace with AI development? </a:t>
            </a:r>
            <a:endParaRPr sz="700">
              <a:solidFill>
                <a:schemeClr val="accent3"/>
              </a:solidFill>
              <a:latin typeface="Average"/>
              <a:ea typeface="Average"/>
              <a:cs typeface="Average"/>
              <a:sym typeface="Average"/>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5"/>
          <p:cNvSpPr/>
          <p:nvPr/>
        </p:nvSpPr>
        <p:spPr>
          <a:xfrm>
            <a:off x="4135100" y="326911"/>
            <a:ext cx="1982400" cy="621300"/>
          </a:xfrm>
          <a:prstGeom prst="roundRect">
            <a:avLst>
              <a:gd fmla="val 16667" name="adj"/>
            </a:avLst>
          </a:prstGeom>
          <a:solidFill>
            <a:srgbClr val="5B0F00"/>
          </a:solidFill>
          <a:ln cap="flat" cmpd="sng" w="9525">
            <a:solidFill>
              <a:srgbClr val="3C474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74" name="Google Shape;74;p15"/>
          <p:cNvSpPr txBox="1"/>
          <p:nvPr>
            <p:ph type="title"/>
          </p:nvPr>
        </p:nvSpPr>
        <p:spPr>
          <a:xfrm>
            <a:off x="311700" y="27067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3500"/>
              <a:t>This is </a:t>
            </a:r>
            <a:r>
              <a:rPr b="1" lang="en" sz="3500"/>
              <a:t>happening</a:t>
            </a:r>
            <a:endParaRPr b="1" sz="3500"/>
          </a:p>
        </p:txBody>
      </p:sp>
      <p:pic>
        <p:nvPicPr>
          <p:cNvPr id="75" name="Google Shape;75;p15"/>
          <p:cNvPicPr preferRelativeResize="0"/>
          <p:nvPr/>
        </p:nvPicPr>
        <p:blipFill>
          <a:blip r:embed="rId3">
            <a:alphaModFix/>
          </a:blip>
          <a:stretch>
            <a:fillRect/>
          </a:stretch>
        </p:blipFill>
        <p:spPr>
          <a:xfrm>
            <a:off x="2859550" y="1228799"/>
            <a:ext cx="4976256" cy="2799144"/>
          </a:xfrm>
          <a:prstGeom prst="rect">
            <a:avLst/>
          </a:prstGeom>
          <a:noFill/>
          <a:ln>
            <a:noFill/>
          </a:ln>
        </p:spPr>
      </p:pic>
      <p:pic>
        <p:nvPicPr>
          <p:cNvPr id="76" name="Google Shape;76;p15"/>
          <p:cNvPicPr preferRelativeResize="0"/>
          <p:nvPr/>
        </p:nvPicPr>
        <p:blipFill rotWithShape="1">
          <a:blip r:embed="rId4">
            <a:alphaModFix/>
          </a:blip>
          <a:srcRect b="0" l="12243" r="11993" t="0"/>
          <a:stretch/>
        </p:blipFill>
        <p:spPr>
          <a:xfrm>
            <a:off x="1308188" y="1239685"/>
            <a:ext cx="2120744" cy="2799156"/>
          </a:xfrm>
          <a:prstGeom prst="rect">
            <a:avLst/>
          </a:prstGeom>
          <a:noFill/>
          <a:ln>
            <a:noFill/>
          </a:ln>
        </p:spPr>
      </p:pic>
      <p:pic>
        <p:nvPicPr>
          <p:cNvPr id="77" name="Google Shape;77;p15"/>
          <p:cNvPicPr preferRelativeResize="0"/>
          <p:nvPr/>
        </p:nvPicPr>
        <p:blipFill>
          <a:blip r:embed="rId5">
            <a:alphaModFix/>
          </a:blip>
          <a:stretch>
            <a:fillRect/>
          </a:stretch>
        </p:blipFill>
        <p:spPr>
          <a:xfrm>
            <a:off x="3317737" y="1233475"/>
            <a:ext cx="2035900" cy="2811575"/>
          </a:xfrm>
          <a:prstGeom prst="rect">
            <a:avLst/>
          </a:prstGeom>
          <a:noFill/>
          <a:ln>
            <a:noFill/>
          </a:ln>
        </p:spPr>
      </p:pic>
      <p:sp>
        <p:nvSpPr>
          <p:cNvPr id="78" name="Google Shape;78;p15"/>
          <p:cNvSpPr txBox="1"/>
          <p:nvPr/>
        </p:nvSpPr>
        <p:spPr>
          <a:xfrm>
            <a:off x="1592472" y="4027950"/>
            <a:ext cx="1552200" cy="392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chemeClr val="accent3"/>
                </a:solidFill>
                <a:latin typeface="Average"/>
                <a:ea typeface="Average"/>
                <a:cs typeface="Average"/>
                <a:sym typeface="Average"/>
              </a:rPr>
              <a:t>Posted on Truth Social by the President</a:t>
            </a:r>
            <a:endParaRPr sz="1000">
              <a:solidFill>
                <a:schemeClr val="accent3"/>
              </a:solidFill>
              <a:latin typeface="Average"/>
              <a:ea typeface="Average"/>
              <a:cs typeface="Average"/>
              <a:sym typeface="Average"/>
            </a:endParaRPr>
          </a:p>
        </p:txBody>
      </p:sp>
      <p:sp>
        <p:nvSpPr>
          <p:cNvPr id="79" name="Google Shape;79;p15"/>
          <p:cNvSpPr txBox="1"/>
          <p:nvPr/>
        </p:nvSpPr>
        <p:spPr>
          <a:xfrm>
            <a:off x="3665775" y="4027950"/>
            <a:ext cx="1552200" cy="392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chemeClr val="accent3"/>
                </a:solidFill>
                <a:latin typeface="Average"/>
                <a:ea typeface="Average"/>
                <a:cs typeface="Average"/>
                <a:sym typeface="Average"/>
              </a:rPr>
              <a:t>Rebuttal </a:t>
            </a:r>
            <a:r>
              <a:rPr lang="en" sz="1000">
                <a:solidFill>
                  <a:schemeClr val="accent3"/>
                </a:solidFill>
                <a:latin typeface="Average"/>
                <a:ea typeface="Average"/>
                <a:cs typeface="Average"/>
                <a:sym typeface="Average"/>
              </a:rPr>
              <a:t>posted on X</a:t>
            </a:r>
            <a:r>
              <a:rPr lang="en" sz="1000">
                <a:solidFill>
                  <a:schemeClr val="accent3"/>
                </a:solidFill>
                <a:latin typeface="Average"/>
                <a:ea typeface="Average"/>
                <a:cs typeface="Average"/>
                <a:sym typeface="Average"/>
              </a:rPr>
              <a:t> by Gavin Newsom </a:t>
            </a:r>
            <a:endParaRPr sz="1000">
              <a:solidFill>
                <a:schemeClr val="accent3"/>
              </a:solidFill>
              <a:latin typeface="Average"/>
              <a:ea typeface="Average"/>
              <a:cs typeface="Average"/>
              <a:sym typeface="Average"/>
            </a:endParaRPr>
          </a:p>
        </p:txBody>
      </p:sp>
      <p:sp>
        <p:nvSpPr>
          <p:cNvPr id="80" name="Google Shape;80;p15"/>
          <p:cNvSpPr txBox="1"/>
          <p:nvPr/>
        </p:nvSpPr>
        <p:spPr>
          <a:xfrm>
            <a:off x="6117500" y="4027950"/>
            <a:ext cx="1140000" cy="392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chemeClr val="accent3"/>
                </a:solidFill>
                <a:latin typeface="Average"/>
                <a:ea typeface="Average"/>
                <a:cs typeface="Average"/>
                <a:sym typeface="Average"/>
              </a:rPr>
              <a:t>Posted by Elon Musk on X</a:t>
            </a:r>
            <a:endParaRPr sz="1000">
              <a:solidFill>
                <a:schemeClr val="accent3"/>
              </a:solidFill>
              <a:latin typeface="Average"/>
              <a:ea typeface="Average"/>
              <a:cs typeface="Average"/>
              <a:sym typeface="Average"/>
            </a:endParaRPr>
          </a:p>
        </p:txBody>
      </p:sp>
      <p:sp>
        <p:nvSpPr>
          <p:cNvPr id="81" name="Google Shape;81;p15"/>
          <p:cNvSpPr txBox="1"/>
          <p:nvPr/>
        </p:nvSpPr>
        <p:spPr>
          <a:xfrm>
            <a:off x="2262300" y="4696800"/>
            <a:ext cx="4773000" cy="44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accent3"/>
                </a:solidFill>
                <a:latin typeface="Average"/>
                <a:ea typeface="Average"/>
                <a:cs typeface="Average"/>
                <a:sym typeface="Average"/>
              </a:rPr>
              <a:t>Notice how none of them have AI indicators…</a:t>
            </a:r>
            <a:endParaRPr sz="1800">
              <a:solidFill>
                <a:schemeClr val="accent3"/>
              </a:solidFill>
              <a:latin typeface="Average"/>
              <a:ea typeface="Average"/>
              <a:cs typeface="Average"/>
              <a:sym typeface="Average"/>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6"/>
          <p:cNvSpPr txBox="1"/>
          <p:nvPr>
            <p:ph idx="1" type="body"/>
          </p:nvPr>
        </p:nvSpPr>
        <p:spPr>
          <a:xfrm>
            <a:off x="311700" y="830775"/>
            <a:ext cx="4260300" cy="39858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solidFill>
                  <a:schemeClr val="dk1"/>
                </a:solidFill>
              </a:rPr>
              <a:t>In our research and policy design we wanted to center around a place where we…</a:t>
            </a:r>
            <a:endParaRPr>
              <a:solidFill>
                <a:schemeClr val="dk1"/>
              </a:solidFill>
            </a:endParaRPr>
          </a:p>
          <a:p>
            <a:pPr indent="-342900" lvl="0" marL="457200" rtl="0" algn="l">
              <a:lnSpc>
                <a:spcPct val="150000"/>
              </a:lnSpc>
              <a:spcBef>
                <a:spcPts val="1200"/>
              </a:spcBef>
              <a:spcAft>
                <a:spcPts val="0"/>
              </a:spcAft>
              <a:buClr>
                <a:schemeClr val="dk1"/>
              </a:buClr>
              <a:buSzPts val="1800"/>
              <a:buChar char="●"/>
            </a:pPr>
            <a:r>
              <a:rPr lang="en">
                <a:solidFill>
                  <a:schemeClr val="dk1"/>
                </a:solidFill>
              </a:rPr>
              <a:t>Create Universal AI regulation suggestions.</a:t>
            </a:r>
            <a:endParaRPr>
              <a:solidFill>
                <a:schemeClr val="dk1"/>
              </a:solidFill>
            </a:endParaRPr>
          </a:p>
          <a:p>
            <a:pPr indent="-342900" lvl="0" marL="457200" rtl="0" algn="l">
              <a:lnSpc>
                <a:spcPct val="150000"/>
              </a:lnSpc>
              <a:spcBef>
                <a:spcPts val="0"/>
              </a:spcBef>
              <a:spcAft>
                <a:spcPts val="0"/>
              </a:spcAft>
              <a:buClr>
                <a:schemeClr val="dk1"/>
              </a:buClr>
              <a:buSzPts val="1800"/>
              <a:buChar char="●"/>
            </a:pPr>
            <a:r>
              <a:rPr lang="en">
                <a:solidFill>
                  <a:schemeClr val="dk1"/>
                </a:solidFill>
              </a:rPr>
              <a:t>Ensure</a:t>
            </a:r>
            <a:r>
              <a:rPr lang="en">
                <a:solidFill>
                  <a:schemeClr val="dk1"/>
                </a:solidFill>
              </a:rPr>
              <a:t> no one stakeholder group faced unfair disadvantages / dis-affordances </a:t>
            </a:r>
            <a:endParaRPr>
              <a:solidFill>
                <a:schemeClr val="dk1"/>
              </a:solidFill>
            </a:endParaRPr>
          </a:p>
          <a:p>
            <a:pPr indent="-342900" lvl="0" marL="457200" rtl="0" algn="l">
              <a:lnSpc>
                <a:spcPct val="150000"/>
              </a:lnSpc>
              <a:spcBef>
                <a:spcPts val="0"/>
              </a:spcBef>
              <a:spcAft>
                <a:spcPts val="0"/>
              </a:spcAft>
              <a:buClr>
                <a:schemeClr val="dk1"/>
              </a:buClr>
              <a:buSzPts val="1800"/>
              <a:buChar char="●"/>
            </a:pPr>
            <a:r>
              <a:rPr lang="en">
                <a:solidFill>
                  <a:schemeClr val="dk1"/>
                </a:solidFill>
              </a:rPr>
              <a:t>Limit the disconnect between AI platforms and the general public</a:t>
            </a:r>
            <a:endParaRPr>
              <a:solidFill>
                <a:schemeClr val="dk1"/>
              </a:solidFill>
            </a:endParaRPr>
          </a:p>
        </p:txBody>
      </p:sp>
      <p:grpSp>
        <p:nvGrpSpPr>
          <p:cNvPr id="87" name="Google Shape;87;p16"/>
          <p:cNvGrpSpPr/>
          <p:nvPr/>
        </p:nvGrpSpPr>
        <p:grpSpPr>
          <a:xfrm>
            <a:off x="130125" y="-6"/>
            <a:ext cx="4623436" cy="932906"/>
            <a:chOff x="1975950" y="2252138"/>
            <a:chExt cx="4623436" cy="932906"/>
          </a:xfrm>
        </p:grpSpPr>
        <p:sp>
          <p:nvSpPr>
            <p:cNvPr id="88" name="Google Shape;88;p16"/>
            <p:cNvSpPr txBox="1"/>
            <p:nvPr/>
          </p:nvSpPr>
          <p:spPr>
            <a:xfrm>
              <a:off x="2817586" y="2280844"/>
              <a:ext cx="3781800" cy="9042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None/>
              </a:pPr>
              <a:r>
                <a:rPr lang="en" sz="4000">
                  <a:solidFill>
                    <a:schemeClr val="lt2"/>
                  </a:solidFill>
                  <a:latin typeface="Work Sans Black"/>
                  <a:ea typeface="Work Sans Black"/>
                  <a:cs typeface="Work Sans Black"/>
                  <a:sym typeface="Work Sans Black"/>
                </a:rPr>
                <a:t>Our Approach</a:t>
              </a:r>
              <a:r>
                <a:rPr lang="en" sz="4000">
                  <a:solidFill>
                    <a:srgbClr val="646464"/>
                  </a:solidFill>
                  <a:latin typeface="Work Sans Black"/>
                  <a:ea typeface="Work Sans Black"/>
                  <a:cs typeface="Work Sans Black"/>
                  <a:sym typeface="Work Sans Black"/>
                </a:rPr>
                <a:t> </a:t>
              </a:r>
              <a:endParaRPr sz="8200">
                <a:solidFill>
                  <a:srgbClr val="2CA862"/>
                </a:solidFill>
                <a:latin typeface="Work Sans ExtraLight"/>
                <a:ea typeface="Work Sans ExtraLight"/>
                <a:cs typeface="Work Sans ExtraLight"/>
                <a:sym typeface="Work Sans ExtraLight"/>
              </a:endParaRPr>
            </a:p>
          </p:txBody>
        </p:sp>
        <p:sp>
          <p:nvSpPr>
            <p:cNvPr id="89" name="Google Shape;89;p16"/>
            <p:cNvSpPr txBox="1"/>
            <p:nvPr/>
          </p:nvSpPr>
          <p:spPr>
            <a:xfrm>
              <a:off x="1975950" y="2252138"/>
              <a:ext cx="791700" cy="904200"/>
            </a:xfrm>
            <a:prstGeom prst="rect">
              <a:avLst/>
            </a:prstGeom>
            <a:noFill/>
            <a:ln>
              <a:noFill/>
            </a:ln>
          </p:spPr>
          <p:txBody>
            <a:bodyPr anchorCtr="0" anchor="ctr" bIns="91425" lIns="91425" spcFirstLastPara="1" rIns="91425" wrap="square" tIns="91425">
              <a:noAutofit/>
            </a:bodyPr>
            <a:lstStyle/>
            <a:p>
              <a:pPr indent="0" lvl="0" marL="0" rtl="0" algn="r">
                <a:lnSpc>
                  <a:spcPct val="55000"/>
                </a:lnSpc>
                <a:spcBef>
                  <a:spcPts val="0"/>
                </a:spcBef>
                <a:spcAft>
                  <a:spcPts val="0"/>
                </a:spcAft>
                <a:buNone/>
              </a:pPr>
              <a:r>
                <a:rPr lang="en" sz="4100">
                  <a:solidFill>
                    <a:srgbClr val="71A388"/>
                  </a:solidFill>
                  <a:latin typeface="Work Sans Light"/>
                  <a:ea typeface="Work Sans Light"/>
                  <a:cs typeface="Work Sans Light"/>
                  <a:sym typeface="Work Sans Light"/>
                </a:rPr>
                <a:t>01</a:t>
              </a:r>
              <a:r>
                <a:rPr lang="en" sz="8500">
                  <a:solidFill>
                    <a:srgbClr val="2CA862"/>
                  </a:solidFill>
                  <a:latin typeface="Work Sans ExtraLight"/>
                  <a:ea typeface="Work Sans ExtraLight"/>
                  <a:cs typeface="Work Sans ExtraLight"/>
                  <a:sym typeface="Work Sans ExtraLight"/>
                </a:rPr>
                <a:t> </a:t>
              </a:r>
              <a:endParaRPr/>
            </a:p>
          </p:txBody>
        </p:sp>
      </p:grpSp>
      <p:sp>
        <p:nvSpPr>
          <p:cNvPr id="90" name="Google Shape;90;p16"/>
          <p:cNvSpPr txBox="1"/>
          <p:nvPr>
            <p:ph idx="1" type="body"/>
          </p:nvPr>
        </p:nvSpPr>
        <p:spPr>
          <a:xfrm>
            <a:off x="4572000" y="1049000"/>
            <a:ext cx="4260300" cy="3985800"/>
          </a:xfrm>
          <a:prstGeom prst="rect">
            <a:avLst/>
          </a:prstGeom>
        </p:spPr>
        <p:txBody>
          <a:bodyPr anchorCtr="0" anchor="t" bIns="91425" lIns="91425" spcFirstLastPara="1" rIns="91425" wrap="square" tIns="91425">
            <a:normAutofit/>
          </a:bodyPr>
          <a:lstStyle/>
          <a:p>
            <a:pPr indent="0" lvl="0" marL="0" rtl="0" algn="l">
              <a:lnSpc>
                <a:spcPct val="95000"/>
              </a:lnSpc>
              <a:spcBef>
                <a:spcPts val="0"/>
              </a:spcBef>
              <a:spcAft>
                <a:spcPts val="0"/>
              </a:spcAft>
              <a:buSzPts val="1018"/>
              <a:buNone/>
            </a:pPr>
            <a:r>
              <a:rPr lang="en" sz="2120">
                <a:solidFill>
                  <a:schemeClr val="dk1"/>
                </a:solidFill>
              </a:rPr>
              <a:t>To do this we…</a:t>
            </a:r>
            <a:endParaRPr sz="2620">
              <a:solidFill>
                <a:schemeClr val="dk1"/>
              </a:solidFill>
            </a:endParaRPr>
          </a:p>
          <a:p>
            <a:pPr indent="-372711" lvl="0" marL="457200" rtl="0" algn="l">
              <a:lnSpc>
                <a:spcPct val="115000"/>
              </a:lnSpc>
              <a:spcBef>
                <a:spcPts val="1200"/>
              </a:spcBef>
              <a:spcAft>
                <a:spcPts val="0"/>
              </a:spcAft>
              <a:buClr>
                <a:schemeClr val="dk1"/>
              </a:buClr>
              <a:buSzPts val="2269"/>
              <a:buChar char="●"/>
            </a:pPr>
            <a:r>
              <a:rPr b="1" lang="en" sz="2269">
                <a:solidFill>
                  <a:schemeClr val="dk1"/>
                </a:solidFill>
              </a:rPr>
              <a:t>Analyzed sentiment</a:t>
            </a:r>
            <a:r>
              <a:rPr lang="en" sz="2269">
                <a:solidFill>
                  <a:schemeClr val="dk1"/>
                </a:solidFill>
              </a:rPr>
              <a:t> from statements given by each stakeholder group (Codebook + Annotated </a:t>
            </a:r>
            <a:r>
              <a:rPr lang="en" sz="2269">
                <a:solidFill>
                  <a:schemeClr val="dk1"/>
                </a:solidFill>
              </a:rPr>
              <a:t>bibliography</a:t>
            </a:r>
            <a:r>
              <a:rPr lang="en" sz="2269">
                <a:solidFill>
                  <a:schemeClr val="dk1"/>
                </a:solidFill>
              </a:rPr>
              <a:t>)</a:t>
            </a:r>
            <a:endParaRPr sz="2269">
              <a:solidFill>
                <a:schemeClr val="dk1"/>
              </a:solidFill>
            </a:endParaRPr>
          </a:p>
          <a:p>
            <a:pPr indent="-372711" lvl="0" marL="457200" rtl="0" algn="l">
              <a:spcBef>
                <a:spcPts val="0"/>
              </a:spcBef>
              <a:spcAft>
                <a:spcPts val="0"/>
              </a:spcAft>
              <a:buClr>
                <a:schemeClr val="dk1"/>
              </a:buClr>
              <a:buSzPts val="2269"/>
              <a:buChar char="●"/>
            </a:pPr>
            <a:r>
              <a:rPr lang="en" sz="2269">
                <a:solidFill>
                  <a:schemeClr val="dk1"/>
                </a:solidFill>
              </a:rPr>
              <a:t>Launched a </a:t>
            </a:r>
            <a:r>
              <a:rPr b="1" lang="en" sz="2269">
                <a:solidFill>
                  <a:schemeClr val="dk1"/>
                </a:solidFill>
              </a:rPr>
              <a:t>public survey</a:t>
            </a:r>
            <a:r>
              <a:rPr lang="en" sz="3721">
                <a:solidFill>
                  <a:schemeClr val="dk1"/>
                </a:solidFill>
              </a:rPr>
              <a:t> </a:t>
            </a:r>
            <a:endParaRPr sz="2269">
              <a:solidFill>
                <a:schemeClr val="dk1"/>
              </a:solidFill>
            </a:endParaRPr>
          </a:p>
          <a:p>
            <a:pPr indent="-372711" lvl="0" marL="457200" rtl="0" algn="l">
              <a:lnSpc>
                <a:spcPct val="115000"/>
              </a:lnSpc>
              <a:spcBef>
                <a:spcPts val="0"/>
              </a:spcBef>
              <a:spcAft>
                <a:spcPts val="0"/>
              </a:spcAft>
              <a:buClr>
                <a:schemeClr val="dk1"/>
              </a:buClr>
              <a:buSzPts val="2269"/>
              <a:buChar char="●"/>
            </a:pPr>
            <a:r>
              <a:rPr lang="en" sz="2269">
                <a:solidFill>
                  <a:schemeClr val="dk1"/>
                </a:solidFill>
              </a:rPr>
              <a:t>Performed </a:t>
            </a:r>
            <a:r>
              <a:rPr b="1" lang="en" sz="2269">
                <a:solidFill>
                  <a:schemeClr val="dk1"/>
                </a:solidFill>
              </a:rPr>
              <a:t>Ethical Analysis</a:t>
            </a:r>
            <a:endParaRPr sz="3721">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7"/>
          <p:cNvSpPr txBox="1"/>
          <p:nvPr>
            <p:ph idx="1" type="body"/>
          </p:nvPr>
        </p:nvSpPr>
        <p:spPr>
          <a:xfrm>
            <a:off x="4837838" y="1436562"/>
            <a:ext cx="4066200" cy="1148100"/>
          </a:xfrm>
          <a:prstGeom prst="rect">
            <a:avLst/>
          </a:prstGeom>
        </p:spPr>
        <p:txBody>
          <a:bodyPr anchorCtr="0" anchor="ctr" bIns="91425" lIns="91425" spcFirstLastPara="1" rIns="91425" wrap="square" tIns="91425">
            <a:noAutofit/>
          </a:bodyPr>
          <a:lstStyle/>
          <a:p>
            <a:pPr indent="0" lvl="0" marL="0" rtl="0" algn="ctr">
              <a:spcBef>
                <a:spcPts val="0"/>
              </a:spcBef>
              <a:spcAft>
                <a:spcPts val="1200"/>
              </a:spcAft>
              <a:buNone/>
            </a:pPr>
            <a:r>
              <a:rPr lang="en" sz="1550">
                <a:solidFill>
                  <a:schemeClr val="dk1"/>
                </a:solidFill>
                <a:latin typeface="Lexend SemiBold"/>
                <a:ea typeface="Lexend SemiBold"/>
                <a:cs typeface="Lexend SemiBold"/>
                <a:sym typeface="Lexend SemiBold"/>
              </a:rPr>
              <a:t>Should there be </a:t>
            </a:r>
            <a:r>
              <a:rPr lang="en" sz="1550" u="sng">
                <a:solidFill>
                  <a:schemeClr val="dk1"/>
                </a:solidFill>
                <a:latin typeface="Lexend SemiBold"/>
                <a:ea typeface="Lexend SemiBold"/>
                <a:cs typeface="Lexend SemiBold"/>
                <a:sym typeface="Lexend SemiBold"/>
              </a:rPr>
              <a:t>stronger</a:t>
            </a:r>
            <a:r>
              <a:rPr lang="en" sz="1550">
                <a:solidFill>
                  <a:schemeClr val="dk1"/>
                </a:solidFill>
                <a:latin typeface="Lexend SemiBold"/>
                <a:ea typeface="Lexend SemiBold"/>
                <a:cs typeface="Lexend SemiBold"/>
                <a:sym typeface="Lexend SemiBold"/>
              </a:rPr>
              <a:t> regulation around AI usage in elections and politics?</a:t>
            </a:r>
            <a:endParaRPr sz="1550">
              <a:solidFill>
                <a:schemeClr val="dk1"/>
              </a:solidFill>
              <a:latin typeface="Lexend SemiBold"/>
              <a:ea typeface="Lexend SemiBold"/>
              <a:cs typeface="Lexend SemiBold"/>
              <a:sym typeface="Lexend SemiBold"/>
            </a:endParaRPr>
          </a:p>
        </p:txBody>
      </p:sp>
      <p:pic>
        <p:nvPicPr>
          <p:cNvPr id="96" name="Google Shape;96;p17"/>
          <p:cNvPicPr preferRelativeResize="0"/>
          <p:nvPr/>
        </p:nvPicPr>
        <p:blipFill>
          <a:blip r:embed="rId3">
            <a:alphaModFix/>
          </a:blip>
          <a:stretch>
            <a:fillRect/>
          </a:stretch>
        </p:blipFill>
        <p:spPr>
          <a:xfrm>
            <a:off x="4837912" y="3488202"/>
            <a:ext cx="4066077" cy="1434962"/>
          </a:xfrm>
          <a:prstGeom prst="rect">
            <a:avLst/>
          </a:prstGeom>
          <a:noFill/>
          <a:ln cap="flat" cmpd="sng" w="28575">
            <a:solidFill>
              <a:schemeClr val="dk2"/>
            </a:solidFill>
            <a:prstDash val="solid"/>
            <a:round/>
            <a:headEnd len="sm" w="sm" type="none"/>
            <a:tailEnd len="sm" w="sm" type="none"/>
          </a:ln>
        </p:spPr>
      </p:pic>
      <p:sp>
        <p:nvSpPr>
          <p:cNvPr id="97" name="Google Shape;97;p17"/>
          <p:cNvSpPr txBox="1"/>
          <p:nvPr>
            <p:ph idx="1" type="body"/>
          </p:nvPr>
        </p:nvSpPr>
        <p:spPr>
          <a:xfrm>
            <a:off x="4768400" y="3183100"/>
            <a:ext cx="1941600" cy="3051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sz="1050">
                <a:solidFill>
                  <a:schemeClr val="dk1"/>
                </a:solidFill>
              </a:rPr>
              <a:t>*Grouped by age range</a:t>
            </a:r>
            <a:endParaRPr sz="1050">
              <a:solidFill>
                <a:schemeClr val="dk1"/>
              </a:solidFill>
            </a:endParaRPr>
          </a:p>
        </p:txBody>
      </p:sp>
      <p:sp>
        <p:nvSpPr>
          <p:cNvPr id="98" name="Google Shape;98;p17"/>
          <p:cNvSpPr txBox="1"/>
          <p:nvPr/>
        </p:nvSpPr>
        <p:spPr>
          <a:xfrm>
            <a:off x="152250" y="955025"/>
            <a:ext cx="4187400" cy="1663500"/>
          </a:xfrm>
          <a:prstGeom prst="rect">
            <a:avLst/>
          </a:prstGeom>
          <a:noFill/>
          <a:ln>
            <a:noFill/>
          </a:ln>
        </p:spPr>
        <p:txBody>
          <a:bodyPr anchorCtr="0" anchor="t" bIns="82600" lIns="82600" spcFirstLastPara="1" rIns="82600" wrap="square" tIns="82600">
            <a:noAutofit/>
          </a:bodyPr>
          <a:lstStyle/>
          <a:p>
            <a:pPr indent="-281085" lvl="0" marL="413024" rtl="0" algn="l">
              <a:spcBef>
                <a:spcPts val="0"/>
              </a:spcBef>
              <a:spcAft>
                <a:spcPts val="0"/>
              </a:spcAft>
              <a:buClr>
                <a:srgbClr val="FFFFFF"/>
              </a:buClr>
              <a:buSzPts val="1174"/>
              <a:buFont typeface="Average"/>
              <a:buChar char="●"/>
            </a:pPr>
            <a:r>
              <a:rPr lang="en" sz="1174">
                <a:solidFill>
                  <a:srgbClr val="FFFFFF"/>
                </a:solidFill>
                <a:latin typeface="Average"/>
                <a:ea typeface="Average"/>
                <a:cs typeface="Average"/>
                <a:sym typeface="Average"/>
              </a:rPr>
              <a:t>A tri-university study discovered participant support for </a:t>
            </a:r>
            <a:r>
              <a:rPr lang="en" sz="1174" u="sng">
                <a:solidFill>
                  <a:srgbClr val="FFFFFF"/>
                </a:solidFill>
                <a:latin typeface="Average"/>
                <a:ea typeface="Average"/>
                <a:cs typeface="Average"/>
                <a:sym typeface="Average"/>
              </a:rPr>
              <a:t>halting AI development</a:t>
            </a:r>
            <a:r>
              <a:rPr lang="en" sz="1174">
                <a:solidFill>
                  <a:srgbClr val="FFFFFF"/>
                </a:solidFill>
                <a:latin typeface="Average"/>
                <a:ea typeface="Average"/>
                <a:cs typeface="Average"/>
                <a:sym typeface="Average"/>
              </a:rPr>
              <a:t> rose from </a:t>
            </a:r>
            <a:r>
              <a:rPr b="1" lang="en" sz="1374">
                <a:solidFill>
                  <a:srgbClr val="FFFFFF"/>
                </a:solidFill>
                <a:latin typeface="Average"/>
                <a:ea typeface="Average"/>
                <a:cs typeface="Average"/>
                <a:sym typeface="Average"/>
              </a:rPr>
              <a:t>29% → 38%</a:t>
            </a:r>
            <a:r>
              <a:rPr lang="en" sz="1174">
                <a:solidFill>
                  <a:srgbClr val="FFFFFF"/>
                </a:solidFill>
                <a:latin typeface="Average"/>
                <a:ea typeface="Average"/>
                <a:cs typeface="Average"/>
                <a:sym typeface="Average"/>
              </a:rPr>
              <a:t> after seeing AI disinformation examples (Jungherr et al., 2024).</a:t>
            </a:r>
            <a:endParaRPr sz="1174">
              <a:solidFill>
                <a:srgbClr val="FFFFFF"/>
              </a:solidFill>
              <a:latin typeface="Average"/>
              <a:ea typeface="Average"/>
              <a:cs typeface="Average"/>
              <a:sym typeface="Average"/>
            </a:endParaRPr>
          </a:p>
          <a:p>
            <a:pPr indent="0" lvl="0" marL="0" rtl="0" algn="l">
              <a:spcBef>
                <a:spcPts val="0"/>
              </a:spcBef>
              <a:spcAft>
                <a:spcPts val="0"/>
              </a:spcAft>
              <a:buNone/>
            </a:pPr>
            <a:r>
              <a:t/>
            </a:r>
            <a:endParaRPr sz="1174">
              <a:solidFill>
                <a:srgbClr val="FFFFFF"/>
              </a:solidFill>
              <a:latin typeface="Average"/>
              <a:ea typeface="Average"/>
              <a:cs typeface="Average"/>
              <a:sym typeface="Average"/>
            </a:endParaRPr>
          </a:p>
          <a:p>
            <a:pPr indent="-281085" lvl="0" marL="413024" rtl="0" algn="l">
              <a:spcBef>
                <a:spcPts val="0"/>
              </a:spcBef>
              <a:spcAft>
                <a:spcPts val="0"/>
              </a:spcAft>
              <a:buClr>
                <a:srgbClr val="FFFFFF"/>
              </a:buClr>
              <a:buSzPts val="1174"/>
              <a:buFont typeface="Average"/>
              <a:buChar char="●"/>
            </a:pPr>
            <a:r>
              <a:rPr lang="en" sz="1174">
                <a:solidFill>
                  <a:srgbClr val="FFFFFF"/>
                </a:solidFill>
                <a:latin typeface="Average"/>
                <a:ea typeface="Average"/>
                <a:cs typeface="Average"/>
                <a:sym typeface="Average"/>
              </a:rPr>
              <a:t>Our own survey had similar conclusions, with the majority of respondents</a:t>
            </a:r>
            <a:r>
              <a:rPr b="1" lang="en" sz="1174">
                <a:solidFill>
                  <a:srgbClr val="FFFFFF"/>
                </a:solidFill>
                <a:latin typeface="Average"/>
                <a:ea typeface="Average"/>
                <a:cs typeface="Average"/>
                <a:sym typeface="Average"/>
              </a:rPr>
              <a:t> </a:t>
            </a:r>
            <a:r>
              <a:rPr b="1" lang="en" sz="1374">
                <a:solidFill>
                  <a:srgbClr val="FFFFFF"/>
                </a:solidFill>
                <a:latin typeface="Average"/>
                <a:ea typeface="Average"/>
                <a:cs typeface="Average"/>
                <a:sym typeface="Average"/>
              </a:rPr>
              <a:t>lacking faith</a:t>
            </a:r>
            <a:r>
              <a:rPr lang="en" sz="1174">
                <a:solidFill>
                  <a:srgbClr val="FFFFFF"/>
                </a:solidFill>
                <a:latin typeface="Average"/>
                <a:ea typeface="Average"/>
                <a:cs typeface="Average"/>
                <a:sym typeface="Average"/>
              </a:rPr>
              <a:t> in AI moderation </a:t>
            </a:r>
            <a:endParaRPr sz="1174">
              <a:solidFill>
                <a:srgbClr val="FFFFFF"/>
              </a:solidFill>
              <a:latin typeface="Average"/>
              <a:ea typeface="Average"/>
              <a:cs typeface="Average"/>
              <a:sym typeface="Average"/>
            </a:endParaRPr>
          </a:p>
        </p:txBody>
      </p:sp>
      <p:pic>
        <p:nvPicPr>
          <p:cNvPr id="99" name="Google Shape;99;p17"/>
          <p:cNvPicPr preferRelativeResize="0"/>
          <p:nvPr/>
        </p:nvPicPr>
        <p:blipFill>
          <a:blip r:embed="rId4">
            <a:alphaModFix/>
          </a:blip>
          <a:stretch>
            <a:fillRect/>
          </a:stretch>
        </p:blipFill>
        <p:spPr>
          <a:xfrm>
            <a:off x="164850" y="3156387"/>
            <a:ext cx="4346477" cy="1725789"/>
          </a:xfrm>
          <a:prstGeom prst="rect">
            <a:avLst/>
          </a:prstGeom>
          <a:noFill/>
          <a:ln cap="flat" cmpd="sng" w="28575">
            <a:solidFill>
              <a:schemeClr val="dk2"/>
            </a:solidFill>
            <a:prstDash val="solid"/>
            <a:round/>
            <a:headEnd len="sm" w="sm" type="none"/>
            <a:tailEnd len="sm" w="sm" type="none"/>
          </a:ln>
        </p:spPr>
      </p:pic>
      <p:grpSp>
        <p:nvGrpSpPr>
          <p:cNvPr id="100" name="Google Shape;100;p17"/>
          <p:cNvGrpSpPr/>
          <p:nvPr/>
        </p:nvGrpSpPr>
        <p:grpSpPr>
          <a:xfrm>
            <a:off x="152240" y="-6"/>
            <a:ext cx="4691238" cy="932906"/>
            <a:chOff x="1935150" y="2043088"/>
            <a:chExt cx="4691238" cy="932906"/>
          </a:xfrm>
        </p:grpSpPr>
        <p:sp>
          <p:nvSpPr>
            <p:cNvPr id="101" name="Google Shape;101;p17"/>
            <p:cNvSpPr txBox="1"/>
            <p:nvPr/>
          </p:nvSpPr>
          <p:spPr>
            <a:xfrm>
              <a:off x="2776788" y="2071794"/>
              <a:ext cx="3849600" cy="9042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None/>
              </a:pPr>
              <a:r>
                <a:rPr lang="en" sz="4000">
                  <a:solidFill>
                    <a:schemeClr val="lt2"/>
                  </a:solidFill>
                  <a:latin typeface="Work Sans Black"/>
                  <a:ea typeface="Work Sans Black"/>
                  <a:cs typeface="Work Sans Black"/>
                  <a:sym typeface="Work Sans Black"/>
                </a:rPr>
                <a:t>Survey Results</a:t>
              </a:r>
              <a:endParaRPr sz="8200">
                <a:solidFill>
                  <a:srgbClr val="2CA862"/>
                </a:solidFill>
                <a:latin typeface="Work Sans ExtraLight"/>
                <a:ea typeface="Work Sans ExtraLight"/>
                <a:cs typeface="Work Sans ExtraLight"/>
                <a:sym typeface="Work Sans ExtraLight"/>
              </a:endParaRPr>
            </a:p>
          </p:txBody>
        </p:sp>
        <p:sp>
          <p:nvSpPr>
            <p:cNvPr id="102" name="Google Shape;102;p17"/>
            <p:cNvSpPr txBox="1"/>
            <p:nvPr/>
          </p:nvSpPr>
          <p:spPr>
            <a:xfrm>
              <a:off x="1935150" y="2043088"/>
              <a:ext cx="791700" cy="904200"/>
            </a:xfrm>
            <a:prstGeom prst="rect">
              <a:avLst/>
            </a:prstGeom>
            <a:noFill/>
            <a:ln>
              <a:noFill/>
            </a:ln>
          </p:spPr>
          <p:txBody>
            <a:bodyPr anchorCtr="0" anchor="ctr" bIns="91425" lIns="91425" spcFirstLastPara="1" rIns="91425" wrap="square" tIns="91425">
              <a:noAutofit/>
            </a:bodyPr>
            <a:lstStyle/>
            <a:p>
              <a:pPr indent="0" lvl="0" marL="0" rtl="0" algn="r">
                <a:lnSpc>
                  <a:spcPct val="55000"/>
                </a:lnSpc>
                <a:spcBef>
                  <a:spcPts val="0"/>
                </a:spcBef>
                <a:spcAft>
                  <a:spcPts val="0"/>
                </a:spcAft>
                <a:buNone/>
              </a:pPr>
              <a:r>
                <a:rPr lang="en" sz="4100">
                  <a:solidFill>
                    <a:srgbClr val="71A388"/>
                  </a:solidFill>
                  <a:latin typeface="Work Sans Light"/>
                  <a:ea typeface="Work Sans Light"/>
                  <a:cs typeface="Work Sans Light"/>
                  <a:sym typeface="Work Sans Light"/>
                </a:rPr>
                <a:t>02</a:t>
              </a:r>
              <a:r>
                <a:rPr lang="en" sz="8500">
                  <a:solidFill>
                    <a:srgbClr val="2CA862"/>
                  </a:solidFill>
                  <a:latin typeface="Work Sans ExtraLight"/>
                  <a:ea typeface="Work Sans ExtraLight"/>
                  <a:cs typeface="Work Sans ExtraLight"/>
                  <a:sym typeface="Work Sans ExtraLight"/>
                </a:rPr>
                <a:t> </a:t>
              </a:r>
              <a:endParaRPr/>
            </a:p>
          </p:txBody>
        </p:sp>
      </p:grpSp>
      <p:sp>
        <p:nvSpPr>
          <p:cNvPr id="103" name="Google Shape;103;p17"/>
          <p:cNvSpPr txBox="1"/>
          <p:nvPr>
            <p:ph idx="1" type="body"/>
          </p:nvPr>
        </p:nvSpPr>
        <p:spPr>
          <a:xfrm>
            <a:off x="323925" y="2318025"/>
            <a:ext cx="4187400" cy="1000200"/>
          </a:xfrm>
          <a:prstGeom prst="rect">
            <a:avLst/>
          </a:prstGeom>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en" sz="1303">
                <a:solidFill>
                  <a:schemeClr val="dk1"/>
                </a:solidFill>
                <a:latin typeface="Lexend SemiBold"/>
                <a:ea typeface="Lexend SemiBold"/>
                <a:cs typeface="Lexend SemiBold"/>
                <a:sym typeface="Lexend SemiBold"/>
              </a:rPr>
              <a:t>I felt </a:t>
            </a:r>
            <a:r>
              <a:rPr lang="en" sz="1303" u="sng">
                <a:solidFill>
                  <a:schemeClr val="dk1"/>
                </a:solidFill>
                <a:latin typeface="Lexend SemiBold"/>
                <a:ea typeface="Lexend SemiBold"/>
                <a:cs typeface="Lexend SemiBold"/>
                <a:sym typeface="Lexend SemiBold"/>
              </a:rPr>
              <a:t>confident </a:t>
            </a:r>
            <a:r>
              <a:rPr lang="en" sz="1303">
                <a:solidFill>
                  <a:schemeClr val="dk1"/>
                </a:solidFill>
                <a:latin typeface="Lexend SemiBold"/>
                <a:ea typeface="Lexend SemiBold"/>
                <a:cs typeface="Lexend SemiBold"/>
                <a:sym typeface="Lexend SemiBold"/>
              </a:rPr>
              <a:t>that online platforms effectively monitored and labeled synthetic media to prevent misinformation during the election.</a:t>
            </a:r>
            <a:endParaRPr sz="1303">
              <a:solidFill>
                <a:schemeClr val="dk1"/>
              </a:solidFill>
              <a:latin typeface="Lexend SemiBold"/>
              <a:ea typeface="Lexend SemiBold"/>
              <a:cs typeface="Lexend SemiBold"/>
              <a:sym typeface="Lexend SemiBold"/>
            </a:endParaRPr>
          </a:p>
          <a:p>
            <a:pPr indent="0" lvl="0" marL="0" rtl="0" algn="ctr">
              <a:spcBef>
                <a:spcPts val="0"/>
              </a:spcBef>
              <a:spcAft>
                <a:spcPts val="1200"/>
              </a:spcAft>
              <a:buNone/>
            </a:pPr>
            <a:r>
              <a:t/>
            </a:r>
            <a:endParaRPr sz="1750">
              <a:solidFill>
                <a:schemeClr val="dk1"/>
              </a:solidFill>
            </a:endParaRPr>
          </a:p>
        </p:txBody>
      </p:sp>
      <p:sp>
        <p:nvSpPr>
          <p:cNvPr id="104" name="Google Shape;104;p17"/>
          <p:cNvSpPr/>
          <p:nvPr/>
        </p:nvSpPr>
        <p:spPr>
          <a:xfrm>
            <a:off x="4886980" y="2466282"/>
            <a:ext cx="174300" cy="185400"/>
          </a:xfrm>
          <a:prstGeom prst="rect">
            <a:avLst/>
          </a:prstGeom>
          <a:solidFill>
            <a:srgbClr val="4C24B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105" name="Google Shape;105;p17"/>
          <p:cNvSpPr/>
          <p:nvPr/>
        </p:nvSpPr>
        <p:spPr>
          <a:xfrm>
            <a:off x="4886805" y="2869782"/>
            <a:ext cx="174300" cy="185400"/>
          </a:xfrm>
          <a:prstGeom prst="rect">
            <a:avLst/>
          </a:prstGeom>
          <a:solidFill>
            <a:srgbClr val="71A38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106" name="Google Shape;106;p17"/>
          <p:cNvSpPr/>
          <p:nvPr/>
        </p:nvSpPr>
        <p:spPr>
          <a:xfrm>
            <a:off x="6535652" y="2481529"/>
            <a:ext cx="174300" cy="185400"/>
          </a:xfrm>
          <a:prstGeom prst="rect">
            <a:avLst/>
          </a:prstGeom>
          <a:solidFill>
            <a:srgbClr val="6178E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107" name="Google Shape;107;p17"/>
          <p:cNvSpPr/>
          <p:nvPr/>
        </p:nvSpPr>
        <p:spPr>
          <a:xfrm>
            <a:off x="6535652" y="2862901"/>
            <a:ext cx="174300" cy="185400"/>
          </a:xfrm>
          <a:prstGeom prst="rect">
            <a:avLst/>
          </a:prstGeom>
          <a:solidFill>
            <a:srgbClr val="C4776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108" name="Google Shape;108;p17"/>
          <p:cNvSpPr txBox="1"/>
          <p:nvPr/>
        </p:nvSpPr>
        <p:spPr>
          <a:xfrm>
            <a:off x="5337168" y="2317393"/>
            <a:ext cx="1024200" cy="30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accent3"/>
                </a:solidFill>
                <a:latin typeface="Average"/>
                <a:ea typeface="Average"/>
                <a:cs typeface="Average"/>
                <a:sym typeface="Average"/>
              </a:rPr>
              <a:t>Somewhat Disagree </a:t>
            </a:r>
            <a:endParaRPr sz="1200">
              <a:solidFill>
                <a:schemeClr val="accent3"/>
              </a:solidFill>
              <a:latin typeface="Average"/>
              <a:ea typeface="Average"/>
              <a:cs typeface="Average"/>
              <a:sym typeface="Average"/>
            </a:endParaRPr>
          </a:p>
        </p:txBody>
      </p:sp>
      <p:sp>
        <p:nvSpPr>
          <p:cNvPr id="109" name="Google Shape;109;p17"/>
          <p:cNvSpPr txBox="1"/>
          <p:nvPr/>
        </p:nvSpPr>
        <p:spPr>
          <a:xfrm>
            <a:off x="5304314" y="2731327"/>
            <a:ext cx="1024200" cy="30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accent3"/>
                </a:solidFill>
                <a:latin typeface="Average"/>
                <a:ea typeface="Average"/>
                <a:cs typeface="Average"/>
                <a:sym typeface="Average"/>
              </a:rPr>
              <a:t>Somewhat Agree</a:t>
            </a:r>
            <a:endParaRPr sz="1200">
              <a:solidFill>
                <a:schemeClr val="accent3"/>
              </a:solidFill>
              <a:latin typeface="Average"/>
              <a:ea typeface="Average"/>
              <a:cs typeface="Average"/>
              <a:sym typeface="Average"/>
            </a:endParaRPr>
          </a:p>
        </p:txBody>
      </p:sp>
      <p:sp>
        <p:nvSpPr>
          <p:cNvPr id="110" name="Google Shape;110;p17"/>
          <p:cNvSpPr txBox="1"/>
          <p:nvPr/>
        </p:nvSpPr>
        <p:spPr>
          <a:xfrm>
            <a:off x="6797076" y="2665570"/>
            <a:ext cx="1024200" cy="30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accent3"/>
                </a:solidFill>
                <a:latin typeface="Average"/>
                <a:ea typeface="Average"/>
                <a:cs typeface="Average"/>
                <a:sym typeface="Average"/>
              </a:rPr>
              <a:t>Strongly Agree</a:t>
            </a:r>
            <a:endParaRPr sz="1200">
              <a:solidFill>
                <a:schemeClr val="accent3"/>
              </a:solidFill>
              <a:latin typeface="Average"/>
              <a:ea typeface="Average"/>
              <a:cs typeface="Average"/>
              <a:sym typeface="Average"/>
            </a:endParaRPr>
          </a:p>
        </p:txBody>
      </p:sp>
      <p:sp>
        <p:nvSpPr>
          <p:cNvPr id="111" name="Google Shape;111;p17"/>
          <p:cNvSpPr txBox="1"/>
          <p:nvPr/>
        </p:nvSpPr>
        <p:spPr>
          <a:xfrm>
            <a:off x="6807811" y="2393825"/>
            <a:ext cx="1024200" cy="30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accent3"/>
                </a:solidFill>
                <a:latin typeface="Average"/>
                <a:ea typeface="Average"/>
                <a:cs typeface="Average"/>
                <a:sym typeface="Average"/>
              </a:rPr>
              <a:t>Agree</a:t>
            </a:r>
            <a:endParaRPr sz="1200">
              <a:solidFill>
                <a:schemeClr val="accent3"/>
              </a:solidFill>
              <a:latin typeface="Average"/>
              <a:ea typeface="Average"/>
              <a:cs typeface="Average"/>
              <a:sym typeface="Average"/>
            </a:endParaRPr>
          </a:p>
        </p:txBody>
      </p:sp>
      <p:pic>
        <p:nvPicPr>
          <p:cNvPr id="112" name="Google Shape;112;p17"/>
          <p:cNvPicPr preferRelativeResize="0"/>
          <p:nvPr/>
        </p:nvPicPr>
        <p:blipFill>
          <a:blip r:embed="rId5">
            <a:alphaModFix/>
          </a:blip>
          <a:stretch>
            <a:fillRect/>
          </a:stretch>
        </p:blipFill>
        <p:spPr>
          <a:xfrm>
            <a:off x="5727850" y="-256975"/>
            <a:ext cx="2286200" cy="2122349"/>
          </a:xfrm>
          <a:prstGeom prst="rect">
            <a:avLst/>
          </a:prstGeom>
          <a:noFill/>
          <a:ln>
            <a:noFill/>
          </a:ln>
        </p:spPr>
      </p:pic>
      <p:cxnSp>
        <p:nvCxnSpPr>
          <p:cNvPr id="113" name="Google Shape;113;p17"/>
          <p:cNvCxnSpPr/>
          <p:nvPr/>
        </p:nvCxnSpPr>
        <p:spPr>
          <a:xfrm flipH="1" rot="10800000">
            <a:off x="4665800" y="1521950"/>
            <a:ext cx="4410300" cy="22200"/>
          </a:xfrm>
          <a:prstGeom prst="straightConnector1">
            <a:avLst/>
          </a:prstGeom>
          <a:noFill/>
          <a:ln cap="flat" cmpd="sng" w="28575">
            <a:solidFill>
              <a:schemeClr val="dk2"/>
            </a:solidFill>
            <a:prstDash val="solid"/>
            <a:round/>
            <a:headEnd len="med" w="med" type="none"/>
            <a:tailEnd len="med" w="med" type="none"/>
          </a:ln>
        </p:spPr>
      </p:cxn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8"/>
          <p:cNvSpPr txBox="1"/>
          <p:nvPr>
            <p:ph idx="1" type="body"/>
          </p:nvPr>
        </p:nvSpPr>
        <p:spPr>
          <a:xfrm>
            <a:off x="311700" y="1085825"/>
            <a:ext cx="5487300" cy="3720300"/>
          </a:xfrm>
          <a:prstGeom prst="rect">
            <a:avLst/>
          </a:prstGeom>
          <a:ln>
            <a:noFill/>
          </a:ln>
        </p:spPr>
        <p:txBody>
          <a:bodyPr anchorCtr="0" anchor="t" bIns="91425" lIns="91425" spcFirstLastPara="1" rIns="91425" wrap="square" tIns="91425">
            <a:normAutofit fontScale="40000" lnSpcReduction="20000"/>
          </a:bodyPr>
          <a:lstStyle/>
          <a:p>
            <a:pPr indent="-326473" lvl="0" marL="457200" rtl="0" algn="l">
              <a:spcBef>
                <a:spcPts val="0"/>
              </a:spcBef>
              <a:spcAft>
                <a:spcPts val="0"/>
              </a:spcAft>
              <a:buClr>
                <a:schemeClr val="dk1"/>
              </a:buClr>
              <a:buSzPct val="100000"/>
              <a:buChar char="●"/>
            </a:pPr>
            <a:r>
              <a:rPr b="1" lang="en" sz="3853">
                <a:solidFill>
                  <a:schemeClr val="dk1"/>
                </a:solidFill>
              </a:rPr>
              <a:t>Utilitarianism (The Greater Good):</a:t>
            </a:r>
            <a:r>
              <a:rPr lang="en" sz="3853">
                <a:solidFill>
                  <a:schemeClr val="dk1"/>
                </a:solidFill>
              </a:rPr>
              <a:t> Regulation reduces mis/disinformation; public benefits most, while big tech and political parties face greater burdens.</a:t>
            </a:r>
            <a:br>
              <a:rPr lang="en" sz="3853">
                <a:solidFill>
                  <a:schemeClr val="dk1"/>
                </a:solidFill>
              </a:rPr>
            </a:br>
            <a:endParaRPr sz="3853">
              <a:solidFill>
                <a:schemeClr val="dk1"/>
              </a:solidFill>
            </a:endParaRPr>
          </a:p>
          <a:p>
            <a:pPr indent="-326473" lvl="0" marL="457200" rtl="0" algn="l">
              <a:spcBef>
                <a:spcPts val="0"/>
              </a:spcBef>
              <a:spcAft>
                <a:spcPts val="0"/>
              </a:spcAft>
              <a:buClr>
                <a:schemeClr val="dk1"/>
              </a:buClr>
              <a:buSzPct val="100000"/>
              <a:buChar char="●"/>
            </a:pPr>
            <a:r>
              <a:rPr b="1" lang="en" sz="3853">
                <a:solidFill>
                  <a:schemeClr val="dk1"/>
                </a:solidFill>
              </a:rPr>
              <a:t>Deontology (Duties and Rules): </a:t>
            </a:r>
            <a:r>
              <a:rPr lang="en" sz="3853">
                <a:solidFill>
                  <a:schemeClr val="dk1"/>
                </a:solidFill>
              </a:rPr>
              <a:t>Regulation promotes fairness but risks being seen as censorship or a First Amendment issue.</a:t>
            </a:r>
            <a:br>
              <a:rPr lang="en" sz="3853">
                <a:solidFill>
                  <a:schemeClr val="dk1"/>
                </a:solidFill>
              </a:rPr>
            </a:br>
            <a:endParaRPr sz="3853">
              <a:solidFill>
                <a:schemeClr val="dk1"/>
              </a:solidFill>
            </a:endParaRPr>
          </a:p>
          <a:p>
            <a:pPr indent="-326473" lvl="0" marL="457200" rtl="0" algn="l">
              <a:spcBef>
                <a:spcPts val="0"/>
              </a:spcBef>
              <a:spcAft>
                <a:spcPts val="0"/>
              </a:spcAft>
              <a:buClr>
                <a:schemeClr val="dk1"/>
              </a:buClr>
              <a:buSzPct val="100000"/>
              <a:buChar char="●"/>
            </a:pPr>
            <a:r>
              <a:rPr b="1" lang="en" sz="3853">
                <a:solidFill>
                  <a:schemeClr val="dk1"/>
                </a:solidFill>
              </a:rPr>
              <a:t>Virtue Ethics (Good Moral Character):</a:t>
            </a:r>
            <a:r>
              <a:rPr lang="en" sz="3853">
                <a:solidFill>
                  <a:schemeClr val="dk1"/>
                </a:solidFill>
              </a:rPr>
              <a:t> Focuses on values and habits; key solution is transparency. </a:t>
            </a:r>
            <a:endParaRPr sz="3853">
              <a:solidFill>
                <a:schemeClr val="dk1"/>
              </a:solidFill>
            </a:endParaRPr>
          </a:p>
          <a:p>
            <a:pPr indent="-326473" lvl="1" marL="914400" rtl="0" algn="l">
              <a:spcBef>
                <a:spcPts val="0"/>
              </a:spcBef>
              <a:spcAft>
                <a:spcPts val="0"/>
              </a:spcAft>
              <a:buClr>
                <a:schemeClr val="dk1"/>
              </a:buClr>
              <a:buSzPct val="100000"/>
              <a:buChar char="○"/>
            </a:pPr>
            <a:r>
              <a:rPr lang="en" sz="3853">
                <a:solidFill>
                  <a:schemeClr val="dk1"/>
                </a:solidFill>
              </a:rPr>
              <a:t>Politicians using disclaimers for AI content.</a:t>
            </a:r>
            <a:br>
              <a:rPr lang="en" sz="3853">
                <a:solidFill>
                  <a:schemeClr val="dk1"/>
                </a:solidFill>
              </a:rPr>
            </a:br>
            <a:endParaRPr sz="3853">
              <a:solidFill>
                <a:schemeClr val="dk1"/>
              </a:solidFill>
            </a:endParaRPr>
          </a:p>
          <a:p>
            <a:pPr indent="-326473" lvl="0" marL="457200" rtl="0" algn="l">
              <a:spcBef>
                <a:spcPts val="0"/>
              </a:spcBef>
              <a:spcAft>
                <a:spcPts val="0"/>
              </a:spcAft>
              <a:buClr>
                <a:schemeClr val="dk1"/>
              </a:buClr>
              <a:buSzPct val="100000"/>
              <a:buChar char="●"/>
            </a:pPr>
            <a:r>
              <a:rPr b="1" lang="en" sz="3853">
                <a:solidFill>
                  <a:schemeClr val="dk1"/>
                </a:solidFill>
              </a:rPr>
              <a:t>Conclusion:</a:t>
            </a:r>
            <a:r>
              <a:rPr lang="en" sz="3853">
                <a:solidFill>
                  <a:schemeClr val="dk1"/>
                </a:solidFill>
              </a:rPr>
              <a:t> </a:t>
            </a:r>
            <a:r>
              <a:rPr lang="en" sz="3853" u="sng">
                <a:solidFill>
                  <a:schemeClr val="dk1"/>
                </a:solidFill>
              </a:rPr>
              <a:t>Virtue ethics</a:t>
            </a:r>
            <a:r>
              <a:rPr lang="en" sz="3853">
                <a:solidFill>
                  <a:schemeClr val="dk1"/>
                </a:solidFill>
              </a:rPr>
              <a:t> is the strongest framework, as transparency policies protect rights, inform the public, and avoid overregulation.</a:t>
            </a:r>
            <a:endParaRPr>
              <a:solidFill>
                <a:schemeClr val="dk1"/>
              </a:solidFill>
            </a:endParaRPr>
          </a:p>
        </p:txBody>
      </p:sp>
      <p:grpSp>
        <p:nvGrpSpPr>
          <p:cNvPr id="119" name="Google Shape;119;p18"/>
          <p:cNvGrpSpPr/>
          <p:nvPr/>
        </p:nvGrpSpPr>
        <p:grpSpPr>
          <a:xfrm>
            <a:off x="152240" y="22119"/>
            <a:ext cx="5124435" cy="932906"/>
            <a:chOff x="1935150" y="2043088"/>
            <a:chExt cx="5124435" cy="932906"/>
          </a:xfrm>
        </p:grpSpPr>
        <p:sp>
          <p:nvSpPr>
            <p:cNvPr id="120" name="Google Shape;120;p18"/>
            <p:cNvSpPr txBox="1"/>
            <p:nvPr/>
          </p:nvSpPr>
          <p:spPr>
            <a:xfrm>
              <a:off x="2776785" y="2071794"/>
              <a:ext cx="4282800" cy="9042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None/>
              </a:pPr>
              <a:r>
                <a:rPr lang="en" sz="4000">
                  <a:solidFill>
                    <a:schemeClr val="lt2"/>
                  </a:solidFill>
                  <a:latin typeface="Work Sans Black"/>
                  <a:ea typeface="Work Sans Black"/>
                  <a:cs typeface="Work Sans Black"/>
                  <a:sym typeface="Work Sans Black"/>
                </a:rPr>
                <a:t>Ethical Analysis</a:t>
              </a:r>
              <a:endParaRPr sz="8200">
                <a:solidFill>
                  <a:srgbClr val="2CA862"/>
                </a:solidFill>
                <a:latin typeface="Work Sans ExtraLight"/>
                <a:ea typeface="Work Sans ExtraLight"/>
                <a:cs typeface="Work Sans ExtraLight"/>
                <a:sym typeface="Work Sans ExtraLight"/>
              </a:endParaRPr>
            </a:p>
          </p:txBody>
        </p:sp>
        <p:sp>
          <p:nvSpPr>
            <p:cNvPr id="121" name="Google Shape;121;p18"/>
            <p:cNvSpPr txBox="1"/>
            <p:nvPr/>
          </p:nvSpPr>
          <p:spPr>
            <a:xfrm>
              <a:off x="1935150" y="2043088"/>
              <a:ext cx="791700" cy="904200"/>
            </a:xfrm>
            <a:prstGeom prst="rect">
              <a:avLst/>
            </a:prstGeom>
            <a:noFill/>
            <a:ln>
              <a:noFill/>
            </a:ln>
          </p:spPr>
          <p:txBody>
            <a:bodyPr anchorCtr="0" anchor="ctr" bIns="91425" lIns="91425" spcFirstLastPara="1" rIns="91425" wrap="square" tIns="91425">
              <a:noAutofit/>
            </a:bodyPr>
            <a:lstStyle/>
            <a:p>
              <a:pPr indent="0" lvl="0" marL="0" rtl="0" algn="r">
                <a:lnSpc>
                  <a:spcPct val="55000"/>
                </a:lnSpc>
                <a:spcBef>
                  <a:spcPts val="0"/>
                </a:spcBef>
                <a:spcAft>
                  <a:spcPts val="0"/>
                </a:spcAft>
                <a:buNone/>
              </a:pPr>
              <a:r>
                <a:rPr lang="en" sz="4100">
                  <a:solidFill>
                    <a:srgbClr val="71A388"/>
                  </a:solidFill>
                  <a:latin typeface="Work Sans Light"/>
                  <a:ea typeface="Work Sans Light"/>
                  <a:cs typeface="Work Sans Light"/>
                  <a:sym typeface="Work Sans Light"/>
                </a:rPr>
                <a:t>03</a:t>
              </a:r>
              <a:r>
                <a:rPr lang="en" sz="8500">
                  <a:solidFill>
                    <a:srgbClr val="2CA862"/>
                  </a:solidFill>
                  <a:latin typeface="Work Sans ExtraLight"/>
                  <a:ea typeface="Work Sans ExtraLight"/>
                  <a:cs typeface="Work Sans ExtraLight"/>
                  <a:sym typeface="Work Sans ExtraLight"/>
                </a:rPr>
                <a:t> </a:t>
              </a:r>
              <a:endParaRPr/>
            </a:p>
          </p:txBody>
        </p:sp>
      </p:grpSp>
      <p:pic>
        <p:nvPicPr>
          <p:cNvPr id="122" name="Google Shape;122;p18"/>
          <p:cNvPicPr preferRelativeResize="0"/>
          <p:nvPr/>
        </p:nvPicPr>
        <p:blipFill>
          <a:blip r:embed="rId3">
            <a:alphaModFix/>
          </a:blip>
          <a:stretch>
            <a:fillRect/>
          </a:stretch>
        </p:blipFill>
        <p:spPr>
          <a:xfrm>
            <a:off x="5799000" y="1718774"/>
            <a:ext cx="3513599" cy="3513599"/>
          </a:xfrm>
          <a:prstGeom prst="rect">
            <a:avLst/>
          </a:prstGeom>
          <a:noFill/>
          <a:ln>
            <a:noFill/>
          </a:ln>
        </p:spPr>
      </p:pic>
      <p:pic>
        <p:nvPicPr>
          <p:cNvPr id="123" name="Google Shape;123;p18"/>
          <p:cNvPicPr preferRelativeResize="0"/>
          <p:nvPr/>
        </p:nvPicPr>
        <p:blipFill>
          <a:blip r:embed="rId4">
            <a:alphaModFix/>
          </a:blip>
          <a:stretch>
            <a:fillRect/>
          </a:stretch>
        </p:blipFill>
        <p:spPr>
          <a:xfrm>
            <a:off x="5799000" y="466575"/>
            <a:ext cx="2037002" cy="1334800"/>
          </a:xfrm>
          <a:prstGeom prst="rect">
            <a:avLst/>
          </a:prstGeom>
          <a:noFill/>
          <a:ln>
            <a:noFill/>
          </a:ln>
        </p:spPr>
      </p:pic>
      <p:pic>
        <p:nvPicPr>
          <p:cNvPr id="124" name="Google Shape;124;p18"/>
          <p:cNvPicPr preferRelativeResize="0"/>
          <p:nvPr/>
        </p:nvPicPr>
        <p:blipFill>
          <a:blip r:embed="rId5">
            <a:alphaModFix/>
          </a:blip>
          <a:stretch>
            <a:fillRect/>
          </a:stretch>
        </p:blipFill>
        <p:spPr>
          <a:xfrm>
            <a:off x="6392500" y="611000"/>
            <a:ext cx="706199" cy="706225"/>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19"/>
          <p:cNvSpPr/>
          <p:nvPr/>
        </p:nvSpPr>
        <p:spPr>
          <a:xfrm rot="10800000">
            <a:off x="355500" y="1577500"/>
            <a:ext cx="4054200" cy="2899500"/>
          </a:xfrm>
          <a:prstGeom prst="round2SameRect">
            <a:avLst>
              <a:gd fmla="val 16667" name="adj1"/>
              <a:gd fmla="val 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130" name="Google Shape;130;p19"/>
          <p:cNvSpPr txBox="1"/>
          <p:nvPr>
            <p:ph idx="1" type="body"/>
          </p:nvPr>
        </p:nvSpPr>
        <p:spPr>
          <a:xfrm>
            <a:off x="248047" y="954700"/>
            <a:ext cx="3884400" cy="572700"/>
          </a:xfrm>
          <a:prstGeom prst="rect">
            <a:avLst/>
          </a:prstGeom>
        </p:spPr>
        <p:txBody>
          <a:bodyPr anchorCtr="0" anchor="t" bIns="91425" lIns="91425" spcFirstLastPara="1" rIns="91425" wrap="square" tIns="91425">
            <a:normAutofit fontScale="25000" lnSpcReduction="20000"/>
          </a:bodyPr>
          <a:lstStyle/>
          <a:p>
            <a:pPr indent="0" lvl="0" marL="0" rtl="0" algn="ctr">
              <a:spcBef>
                <a:spcPts val="0"/>
              </a:spcBef>
              <a:spcAft>
                <a:spcPts val="0"/>
              </a:spcAft>
              <a:buNone/>
            </a:pPr>
            <a:r>
              <a:rPr lang="en" sz="11473"/>
              <a:t>	</a:t>
            </a:r>
            <a:r>
              <a:rPr b="1" lang="en" sz="11473"/>
              <a:t>Policy Objective</a:t>
            </a:r>
            <a:endParaRPr b="1" sz="11473"/>
          </a:p>
          <a:p>
            <a:pPr indent="0" lvl="0" marL="0" rtl="0" algn="ctr">
              <a:spcBef>
                <a:spcPts val="1200"/>
              </a:spcBef>
              <a:spcAft>
                <a:spcPts val="1200"/>
              </a:spcAft>
              <a:buNone/>
            </a:pPr>
            <a:r>
              <a:t/>
            </a:r>
            <a:endParaRPr/>
          </a:p>
        </p:txBody>
      </p:sp>
      <p:sp>
        <p:nvSpPr>
          <p:cNvPr id="131" name="Google Shape;131;p19"/>
          <p:cNvSpPr txBox="1"/>
          <p:nvPr/>
        </p:nvSpPr>
        <p:spPr>
          <a:xfrm>
            <a:off x="5134252" y="368963"/>
            <a:ext cx="4054200" cy="630300"/>
          </a:xfrm>
          <a:prstGeom prst="rect">
            <a:avLst/>
          </a:prstGeom>
          <a:noFill/>
          <a:ln>
            <a:noFill/>
          </a:ln>
        </p:spPr>
        <p:txBody>
          <a:bodyPr anchorCtr="0" anchor="t" bIns="120175" lIns="120175" spcFirstLastPara="1" rIns="120175" wrap="square" tIns="120175">
            <a:noAutofit/>
          </a:bodyPr>
          <a:lstStyle/>
          <a:p>
            <a:pPr indent="0" lvl="0" marL="0" rtl="0" algn="l">
              <a:spcBef>
                <a:spcPts val="0"/>
              </a:spcBef>
              <a:spcAft>
                <a:spcPts val="0"/>
              </a:spcAft>
              <a:buNone/>
            </a:pPr>
            <a:r>
              <a:rPr b="1" lang="en" sz="2366">
                <a:solidFill>
                  <a:schemeClr val="accent3"/>
                </a:solidFill>
                <a:latin typeface="Average"/>
                <a:ea typeface="Average"/>
                <a:cs typeface="Average"/>
                <a:sym typeface="Average"/>
              </a:rPr>
              <a:t>Concepts of a </a:t>
            </a:r>
            <a:r>
              <a:rPr b="1" lang="en" sz="2366">
                <a:solidFill>
                  <a:schemeClr val="accent3"/>
                </a:solidFill>
                <a:latin typeface="Average"/>
                <a:ea typeface="Average"/>
                <a:cs typeface="Average"/>
                <a:sym typeface="Average"/>
              </a:rPr>
              <a:t>plan</a:t>
            </a:r>
            <a:endParaRPr b="1" sz="2366">
              <a:solidFill>
                <a:schemeClr val="accent3"/>
              </a:solidFill>
              <a:latin typeface="Average"/>
              <a:ea typeface="Average"/>
              <a:cs typeface="Average"/>
              <a:sym typeface="Average"/>
            </a:endParaRPr>
          </a:p>
        </p:txBody>
      </p:sp>
      <p:sp>
        <p:nvSpPr>
          <p:cNvPr id="132" name="Google Shape;132;p19"/>
          <p:cNvSpPr txBox="1"/>
          <p:nvPr/>
        </p:nvSpPr>
        <p:spPr>
          <a:xfrm>
            <a:off x="4529997" y="823654"/>
            <a:ext cx="4614000" cy="3496200"/>
          </a:xfrm>
          <a:prstGeom prst="rect">
            <a:avLst/>
          </a:prstGeom>
          <a:noFill/>
          <a:ln>
            <a:noFill/>
          </a:ln>
        </p:spPr>
        <p:txBody>
          <a:bodyPr anchorCtr="0" anchor="t" bIns="120175" lIns="120175" spcFirstLastPara="1" rIns="120175" wrap="square" tIns="120175">
            <a:noAutofit/>
          </a:bodyPr>
          <a:lstStyle/>
          <a:p>
            <a:pPr indent="-409025" lvl="0" marL="601017" rtl="0" algn="l">
              <a:spcBef>
                <a:spcPts val="0"/>
              </a:spcBef>
              <a:spcAft>
                <a:spcPts val="0"/>
              </a:spcAft>
              <a:buClr>
                <a:srgbClr val="FFFFFF"/>
              </a:buClr>
              <a:buSzPts val="1709"/>
              <a:buFont typeface="Average"/>
              <a:buChar char="●"/>
            </a:pPr>
            <a:r>
              <a:rPr lang="en" sz="1708">
                <a:solidFill>
                  <a:srgbClr val="FFFFFF"/>
                </a:solidFill>
                <a:latin typeface="Average"/>
                <a:ea typeface="Average"/>
                <a:cs typeface="Average"/>
                <a:sym typeface="Average"/>
              </a:rPr>
              <a:t>Visual Synthetic Media </a:t>
            </a:r>
            <a:endParaRPr sz="1708">
              <a:solidFill>
                <a:srgbClr val="FFFFFF"/>
              </a:solidFill>
              <a:latin typeface="Average"/>
              <a:ea typeface="Average"/>
              <a:cs typeface="Average"/>
              <a:sym typeface="Average"/>
            </a:endParaRPr>
          </a:p>
          <a:p>
            <a:pPr indent="-409025" lvl="1" marL="1202035" rtl="0" algn="l">
              <a:spcBef>
                <a:spcPts val="0"/>
              </a:spcBef>
              <a:spcAft>
                <a:spcPts val="0"/>
              </a:spcAft>
              <a:buClr>
                <a:srgbClr val="FFFFFF"/>
              </a:buClr>
              <a:buSzPts val="1709"/>
              <a:buFont typeface="Average"/>
              <a:buChar char="○"/>
            </a:pPr>
            <a:r>
              <a:rPr lang="en" sz="1708">
                <a:solidFill>
                  <a:srgbClr val="FFFFFF"/>
                </a:solidFill>
                <a:latin typeface="Average"/>
                <a:ea typeface="Average"/>
                <a:cs typeface="Average"/>
                <a:sym typeface="Average"/>
              </a:rPr>
              <a:t>Standardized watermarks</a:t>
            </a:r>
            <a:endParaRPr sz="1708">
              <a:solidFill>
                <a:srgbClr val="FFFFFF"/>
              </a:solidFill>
              <a:latin typeface="Average"/>
              <a:ea typeface="Average"/>
              <a:cs typeface="Average"/>
              <a:sym typeface="Average"/>
            </a:endParaRPr>
          </a:p>
          <a:p>
            <a:pPr indent="-409025" lvl="1" marL="1202035" rtl="0" algn="l">
              <a:spcBef>
                <a:spcPts val="0"/>
              </a:spcBef>
              <a:spcAft>
                <a:spcPts val="0"/>
              </a:spcAft>
              <a:buClr>
                <a:srgbClr val="FFFFFF"/>
              </a:buClr>
              <a:buSzPts val="1709"/>
              <a:buFont typeface="Average"/>
              <a:buChar char="○"/>
            </a:pPr>
            <a:r>
              <a:rPr b="1" lang="en" sz="1708">
                <a:solidFill>
                  <a:srgbClr val="FFFFFF"/>
                </a:solidFill>
                <a:latin typeface="Average"/>
                <a:ea typeface="Average"/>
                <a:cs typeface="Average"/>
                <a:sym typeface="Average"/>
              </a:rPr>
              <a:t>Metadata indicators </a:t>
            </a:r>
            <a:endParaRPr sz="1708">
              <a:solidFill>
                <a:srgbClr val="FFFFFF"/>
              </a:solidFill>
              <a:latin typeface="Average"/>
              <a:ea typeface="Average"/>
              <a:cs typeface="Average"/>
              <a:sym typeface="Average"/>
            </a:endParaRPr>
          </a:p>
          <a:p>
            <a:pPr indent="-409025" lvl="0" marL="601017" rtl="0" algn="l">
              <a:spcBef>
                <a:spcPts val="0"/>
              </a:spcBef>
              <a:spcAft>
                <a:spcPts val="0"/>
              </a:spcAft>
              <a:buClr>
                <a:srgbClr val="FFFFFF"/>
              </a:buClr>
              <a:buSzPts val="1709"/>
              <a:buFont typeface="Average"/>
              <a:buChar char="●"/>
            </a:pPr>
            <a:r>
              <a:rPr lang="en" sz="1708">
                <a:solidFill>
                  <a:srgbClr val="FFFFFF"/>
                </a:solidFill>
                <a:latin typeface="Average"/>
                <a:ea typeface="Average"/>
                <a:cs typeface="Average"/>
                <a:sym typeface="Average"/>
              </a:rPr>
              <a:t>Audio Synthetic Media </a:t>
            </a:r>
            <a:endParaRPr sz="1708">
              <a:solidFill>
                <a:srgbClr val="FFFFFF"/>
              </a:solidFill>
              <a:latin typeface="Average"/>
              <a:ea typeface="Average"/>
              <a:cs typeface="Average"/>
              <a:sym typeface="Average"/>
            </a:endParaRPr>
          </a:p>
          <a:p>
            <a:pPr indent="-409025" lvl="1" marL="1202035" rtl="0" algn="l">
              <a:spcBef>
                <a:spcPts val="0"/>
              </a:spcBef>
              <a:spcAft>
                <a:spcPts val="0"/>
              </a:spcAft>
              <a:buClr>
                <a:srgbClr val="FFFFFF"/>
              </a:buClr>
              <a:buSzPts val="1709"/>
              <a:buFont typeface="Average"/>
              <a:buChar char="○"/>
            </a:pPr>
            <a:r>
              <a:rPr lang="en" sz="1708">
                <a:solidFill>
                  <a:srgbClr val="FFFFFF"/>
                </a:solidFill>
                <a:latin typeface="Average"/>
                <a:ea typeface="Average"/>
                <a:cs typeface="Average"/>
                <a:sym typeface="Average"/>
              </a:rPr>
              <a:t>Audible AI disclosure</a:t>
            </a:r>
            <a:endParaRPr sz="1708">
              <a:solidFill>
                <a:srgbClr val="FFFFFF"/>
              </a:solidFill>
              <a:latin typeface="Average"/>
              <a:ea typeface="Average"/>
              <a:cs typeface="Average"/>
              <a:sym typeface="Average"/>
            </a:endParaRPr>
          </a:p>
          <a:p>
            <a:pPr indent="-409025" lvl="1" marL="1202035" rtl="0" algn="l">
              <a:spcBef>
                <a:spcPts val="0"/>
              </a:spcBef>
              <a:spcAft>
                <a:spcPts val="0"/>
              </a:spcAft>
              <a:buClr>
                <a:srgbClr val="FFFFFF"/>
              </a:buClr>
              <a:buSzPts val="1709"/>
              <a:buFont typeface="Average"/>
              <a:buChar char="○"/>
            </a:pPr>
            <a:r>
              <a:rPr lang="en" sz="1708">
                <a:solidFill>
                  <a:srgbClr val="FFFFFF"/>
                </a:solidFill>
                <a:latin typeface="Average"/>
                <a:ea typeface="Average"/>
                <a:cs typeface="Average"/>
                <a:sym typeface="Average"/>
              </a:rPr>
              <a:t>Legal prosecution</a:t>
            </a:r>
            <a:endParaRPr sz="1708">
              <a:solidFill>
                <a:srgbClr val="FFFFFF"/>
              </a:solidFill>
              <a:latin typeface="Average"/>
              <a:ea typeface="Average"/>
              <a:cs typeface="Average"/>
              <a:sym typeface="Average"/>
            </a:endParaRPr>
          </a:p>
          <a:p>
            <a:pPr indent="-409025" lvl="0" marL="601017" rtl="0" algn="l">
              <a:spcBef>
                <a:spcPts val="0"/>
              </a:spcBef>
              <a:spcAft>
                <a:spcPts val="0"/>
              </a:spcAft>
              <a:buClr>
                <a:srgbClr val="FFFFFF"/>
              </a:buClr>
              <a:buSzPts val="1709"/>
              <a:buFont typeface="Average"/>
              <a:buChar char="●"/>
            </a:pPr>
            <a:r>
              <a:rPr lang="en" sz="1708">
                <a:solidFill>
                  <a:srgbClr val="FFFFFF"/>
                </a:solidFill>
                <a:latin typeface="Average"/>
                <a:ea typeface="Average"/>
                <a:cs typeface="Average"/>
                <a:sym typeface="Average"/>
              </a:rPr>
              <a:t>Political Transparency </a:t>
            </a:r>
            <a:endParaRPr sz="1708">
              <a:solidFill>
                <a:srgbClr val="FFFFFF"/>
              </a:solidFill>
              <a:latin typeface="Average"/>
              <a:ea typeface="Average"/>
              <a:cs typeface="Average"/>
              <a:sym typeface="Average"/>
            </a:endParaRPr>
          </a:p>
          <a:p>
            <a:pPr indent="-409025" lvl="1" marL="1202035" rtl="0" algn="l">
              <a:spcBef>
                <a:spcPts val="0"/>
              </a:spcBef>
              <a:spcAft>
                <a:spcPts val="0"/>
              </a:spcAft>
              <a:buClr>
                <a:srgbClr val="FFFFFF"/>
              </a:buClr>
              <a:buSzPts val="1709"/>
              <a:buFont typeface="Average"/>
              <a:buChar char="○"/>
            </a:pPr>
            <a:r>
              <a:rPr lang="en" sz="1708">
                <a:solidFill>
                  <a:srgbClr val="FFFFFF"/>
                </a:solidFill>
                <a:latin typeface="Average"/>
                <a:ea typeface="Average"/>
                <a:cs typeface="Average"/>
                <a:sym typeface="Average"/>
              </a:rPr>
              <a:t>Campaign’s public AI database listing:</a:t>
            </a:r>
            <a:endParaRPr sz="1708">
              <a:solidFill>
                <a:srgbClr val="FFFFFF"/>
              </a:solidFill>
              <a:latin typeface="Average"/>
              <a:ea typeface="Average"/>
              <a:cs typeface="Average"/>
              <a:sym typeface="Average"/>
            </a:endParaRPr>
          </a:p>
          <a:p>
            <a:pPr indent="-409025" lvl="2" marL="1803053" rtl="0" algn="l">
              <a:spcBef>
                <a:spcPts val="0"/>
              </a:spcBef>
              <a:spcAft>
                <a:spcPts val="0"/>
              </a:spcAft>
              <a:buClr>
                <a:srgbClr val="FFFFFF"/>
              </a:buClr>
              <a:buSzPts val="1709"/>
              <a:buFont typeface="Average"/>
              <a:buChar char="■"/>
            </a:pPr>
            <a:r>
              <a:rPr lang="en" sz="1708">
                <a:solidFill>
                  <a:srgbClr val="FFFFFF"/>
                </a:solidFill>
                <a:latin typeface="Average"/>
                <a:ea typeface="Average"/>
                <a:cs typeface="Average"/>
                <a:sym typeface="Average"/>
              </a:rPr>
              <a:t>Every instance of synthetic media </a:t>
            </a:r>
            <a:endParaRPr sz="1708">
              <a:solidFill>
                <a:srgbClr val="FFFFFF"/>
              </a:solidFill>
              <a:latin typeface="Average"/>
              <a:ea typeface="Average"/>
              <a:cs typeface="Average"/>
              <a:sym typeface="Average"/>
            </a:endParaRPr>
          </a:p>
          <a:p>
            <a:pPr indent="-409025" lvl="2" marL="1803053" rtl="0" algn="l">
              <a:spcBef>
                <a:spcPts val="0"/>
              </a:spcBef>
              <a:spcAft>
                <a:spcPts val="0"/>
              </a:spcAft>
              <a:buClr>
                <a:srgbClr val="FFFFFF"/>
              </a:buClr>
              <a:buSzPts val="1709"/>
              <a:buFont typeface="Average"/>
              <a:buChar char="■"/>
            </a:pPr>
            <a:r>
              <a:rPr lang="en" sz="1708">
                <a:solidFill>
                  <a:srgbClr val="FFFFFF"/>
                </a:solidFill>
                <a:latin typeface="Average"/>
                <a:ea typeface="Average"/>
                <a:cs typeface="Average"/>
                <a:sym typeface="Average"/>
              </a:rPr>
              <a:t>Platforms distributed to </a:t>
            </a:r>
            <a:endParaRPr sz="1708">
              <a:solidFill>
                <a:srgbClr val="FFFFFF"/>
              </a:solidFill>
              <a:latin typeface="Average"/>
              <a:ea typeface="Average"/>
              <a:cs typeface="Average"/>
              <a:sym typeface="Average"/>
            </a:endParaRPr>
          </a:p>
          <a:p>
            <a:pPr indent="-409025" lvl="2" marL="1803053" rtl="0" algn="l">
              <a:spcBef>
                <a:spcPts val="0"/>
              </a:spcBef>
              <a:spcAft>
                <a:spcPts val="0"/>
              </a:spcAft>
              <a:buClr>
                <a:srgbClr val="FFFFFF"/>
              </a:buClr>
              <a:buSzPts val="1709"/>
              <a:buFont typeface="Average"/>
              <a:buChar char="■"/>
            </a:pPr>
            <a:r>
              <a:rPr lang="en" sz="1708">
                <a:solidFill>
                  <a:srgbClr val="FFFFFF"/>
                </a:solidFill>
                <a:latin typeface="Average"/>
                <a:ea typeface="Average"/>
                <a:cs typeface="Average"/>
                <a:sym typeface="Average"/>
              </a:rPr>
              <a:t>Date of creation </a:t>
            </a:r>
            <a:endParaRPr sz="1708">
              <a:solidFill>
                <a:srgbClr val="FFFFFF"/>
              </a:solidFill>
              <a:latin typeface="Average"/>
              <a:ea typeface="Average"/>
              <a:cs typeface="Average"/>
              <a:sym typeface="Average"/>
            </a:endParaRPr>
          </a:p>
          <a:p>
            <a:pPr indent="-409025" lvl="1" marL="1202035" rtl="0" algn="l">
              <a:spcBef>
                <a:spcPts val="0"/>
              </a:spcBef>
              <a:spcAft>
                <a:spcPts val="0"/>
              </a:spcAft>
              <a:buClr>
                <a:srgbClr val="FFFFFF"/>
              </a:buClr>
              <a:buSzPts val="1709"/>
              <a:buFont typeface="Average"/>
              <a:buChar char="○"/>
            </a:pPr>
            <a:r>
              <a:rPr lang="en" sz="1708">
                <a:solidFill>
                  <a:srgbClr val="FFFFFF"/>
                </a:solidFill>
                <a:latin typeface="Average"/>
                <a:ea typeface="Average"/>
                <a:cs typeface="Average"/>
                <a:sym typeface="Average"/>
              </a:rPr>
              <a:t>Ensures AI does not become a hidden part of political messaging </a:t>
            </a:r>
            <a:endParaRPr sz="1708">
              <a:solidFill>
                <a:srgbClr val="FFFFFF"/>
              </a:solidFill>
              <a:latin typeface="Average"/>
              <a:ea typeface="Average"/>
              <a:cs typeface="Average"/>
              <a:sym typeface="Average"/>
            </a:endParaRPr>
          </a:p>
        </p:txBody>
      </p:sp>
      <p:sp>
        <p:nvSpPr>
          <p:cNvPr id="133" name="Google Shape;133;p19"/>
          <p:cNvSpPr txBox="1"/>
          <p:nvPr/>
        </p:nvSpPr>
        <p:spPr>
          <a:xfrm>
            <a:off x="740350" y="1733825"/>
            <a:ext cx="3392100" cy="2899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900">
                <a:solidFill>
                  <a:schemeClr val="lt1"/>
                </a:solidFill>
                <a:latin typeface="Lexend SemiBold"/>
                <a:ea typeface="Lexend SemiBold"/>
                <a:cs typeface="Lexend SemiBold"/>
                <a:sym typeface="Lexend SemiBold"/>
              </a:rPr>
              <a:t>Protect election integrity while maintaining the people’s freedom of speech</a:t>
            </a:r>
            <a:endParaRPr sz="2900">
              <a:solidFill>
                <a:schemeClr val="lt1"/>
              </a:solidFill>
              <a:latin typeface="Lexend SemiBold"/>
              <a:ea typeface="Lexend SemiBold"/>
              <a:cs typeface="Lexend SemiBold"/>
              <a:sym typeface="Lexend SemiBold"/>
            </a:endParaRPr>
          </a:p>
        </p:txBody>
      </p:sp>
      <p:grpSp>
        <p:nvGrpSpPr>
          <p:cNvPr id="134" name="Google Shape;134;p19"/>
          <p:cNvGrpSpPr/>
          <p:nvPr/>
        </p:nvGrpSpPr>
        <p:grpSpPr>
          <a:xfrm>
            <a:off x="63027" y="-4506"/>
            <a:ext cx="5124435" cy="932906"/>
            <a:chOff x="1935150" y="2043088"/>
            <a:chExt cx="5124435" cy="932906"/>
          </a:xfrm>
        </p:grpSpPr>
        <p:sp>
          <p:nvSpPr>
            <p:cNvPr id="135" name="Google Shape;135;p19"/>
            <p:cNvSpPr txBox="1"/>
            <p:nvPr/>
          </p:nvSpPr>
          <p:spPr>
            <a:xfrm>
              <a:off x="2776785" y="2071794"/>
              <a:ext cx="4282800" cy="9042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None/>
              </a:pPr>
              <a:r>
                <a:rPr lang="en" sz="4000">
                  <a:solidFill>
                    <a:schemeClr val="lt2"/>
                  </a:solidFill>
                  <a:latin typeface="Work Sans Black"/>
                  <a:ea typeface="Work Sans Black"/>
                  <a:cs typeface="Work Sans Black"/>
                  <a:sym typeface="Work Sans Black"/>
                </a:rPr>
                <a:t>Policy Proposal</a:t>
              </a:r>
              <a:endParaRPr sz="8200">
                <a:solidFill>
                  <a:srgbClr val="2CA862"/>
                </a:solidFill>
                <a:latin typeface="Work Sans ExtraLight"/>
                <a:ea typeface="Work Sans ExtraLight"/>
                <a:cs typeface="Work Sans ExtraLight"/>
                <a:sym typeface="Work Sans ExtraLight"/>
              </a:endParaRPr>
            </a:p>
          </p:txBody>
        </p:sp>
        <p:sp>
          <p:nvSpPr>
            <p:cNvPr id="136" name="Google Shape;136;p19"/>
            <p:cNvSpPr txBox="1"/>
            <p:nvPr/>
          </p:nvSpPr>
          <p:spPr>
            <a:xfrm>
              <a:off x="1935150" y="2043088"/>
              <a:ext cx="791700" cy="904200"/>
            </a:xfrm>
            <a:prstGeom prst="rect">
              <a:avLst/>
            </a:prstGeom>
            <a:noFill/>
            <a:ln>
              <a:noFill/>
            </a:ln>
          </p:spPr>
          <p:txBody>
            <a:bodyPr anchorCtr="0" anchor="ctr" bIns="91425" lIns="91425" spcFirstLastPara="1" rIns="91425" wrap="square" tIns="91425">
              <a:noAutofit/>
            </a:bodyPr>
            <a:lstStyle/>
            <a:p>
              <a:pPr indent="0" lvl="0" marL="0" rtl="0" algn="r">
                <a:lnSpc>
                  <a:spcPct val="55000"/>
                </a:lnSpc>
                <a:spcBef>
                  <a:spcPts val="0"/>
                </a:spcBef>
                <a:spcAft>
                  <a:spcPts val="0"/>
                </a:spcAft>
                <a:buNone/>
              </a:pPr>
              <a:r>
                <a:rPr lang="en" sz="4100">
                  <a:solidFill>
                    <a:srgbClr val="71A388"/>
                  </a:solidFill>
                  <a:latin typeface="Work Sans Light"/>
                  <a:ea typeface="Work Sans Light"/>
                  <a:cs typeface="Work Sans Light"/>
                  <a:sym typeface="Work Sans Light"/>
                </a:rPr>
                <a:t>03</a:t>
              </a:r>
              <a:r>
                <a:rPr lang="en" sz="8500">
                  <a:solidFill>
                    <a:srgbClr val="2CA862"/>
                  </a:solidFill>
                  <a:latin typeface="Work Sans ExtraLight"/>
                  <a:ea typeface="Work Sans ExtraLight"/>
                  <a:cs typeface="Work Sans ExtraLight"/>
                  <a:sym typeface="Work Sans ExtraLight"/>
                </a:rPr>
                <a:t> </a:t>
              </a: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0"/>
          <p:cNvSpPr txBox="1"/>
          <p:nvPr>
            <p:ph type="title"/>
          </p:nvPr>
        </p:nvSpPr>
        <p:spPr>
          <a:xfrm>
            <a:off x="311700" y="1228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3300"/>
              <a:t>Future Directions…</a:t>
            </a:r>
            <a:endParaRPr sz="3300"/>
          </a:p>
        </p:txBody>
      </p:sp>
      <p:sp>
        <p:nvSpPr>
          <p:cNvPr id="142" name="Google Shape;142;p20"/>
          <p:cNvSpPr txBox="1"/>
          <p:nvPr>
            <p:ph idx="1" type="body"/>
          </p:nvPr>
        </p:nvSpPr>
        <p:spPr>
          <a:xfrm>
            <a:off x="166650" y="884400"/>
            <a:ext cx="5431800" cy="3694500"/>
          </a:xfrm>
          <a:prstGeom prst="rect">
            <a:avLst/>
          </a:prstGeom>
        </p:spPr>
        <p:txBody>
          <a:bodyPr anchorCtr="0" anchor="t" bIns="91425" lIns="91425" spcFirstLastPara="1" rIns="91425" wrap="square" tIns="91425">
            <a:noAutofit/>
          </a:bodyPr>
          <a:lstStyle/>
          <a:p>
            <a:pPr indent="-330200" lvl="0" marL="457200" rtl="0" algn="l">
              <a:spcBef>
                <a:spcPts val="1200"/>
              </a:spcBef>
              <a:spcAft>
                <a:spcPts val="0"/>
              </a:spcAft>
              <a:buClr>
                <a:schemeClr val="dk1"/>
              </a:buClr>
              <a:buSzPts val="1600"/>
              <a:buFont typeface="Arial"/>
              <a:buChar char="●"/>
            </a:pPr>
            <a:r>
              <a:rPr lang="en" sz="1600">
                <a:solidFill>
                  <a:schemeClr val="dk1"/>
                </a:solidFill>
              </a:rPr>
              <a:t>Rapid advancements in AI make future impacts hard to predict.</a:t>
            </a:r>
            <a:br>
              <a:rPr lang="en" sz="1600">
                <a:solidFill>
                  <a:schemeClr val="dk1"/>
                </a:solidFill>
              </a:rPr>
            </a:br>
            <a:endParaRPr sz="1600">
              <a:solidFill>
                <a:schemeClr val="dk1"/>
              </a:solidFill>
            </a:endParaRPr>
          </a:p>
          <a:p>
            <a:pPr indent="-330200" lvl="0" marL="457200" rtl="0" algn="l">
              <a:spcBef>
                <a:spcPts val="0"/>
              </a:spcBef>
              <a:spcAft>
                <a:spcPts val="0"/>
              </a:spcAft>
              <a:buClr>
                <a:schemeClr val="dk1"/>
              </a:buClr>
              <a:buSzPts val="1600"/>
              <a:buFont typeface="Arial"/>
              <a:buChar char="●"/>
            </a:pPr>
            <a:r>
              <a:rPr lang="en" sz="1600">
                <a:solidFill>
                  <a:schemeClr val="dk1"/>
                </a:solidFill>
              </a:rPr>
              <a:t>D</a:t>
            </a:r>
            <a:r>
              <a:rPr lang="en" sz="1600">
                <a:solidFill>
                  <a:schemeClr val="dk1"/>
                </a:solidFill>
              </a:rPr>
              <a:t>eep fakes</a:t>
            </a:r>
            <a:r>
              <a:rPr lang="en" sz="1600">
                <a:solidFill>
                  <a:schemeClr val="dk1"/>
                </a:solidFill>
              </a:rPr>
              <a:t> and voice synthesis are becoming increasingly realistic and harder to identify.</a:t>
            </a:r>
            <a:br>
              <a:rPr lang="en" sz="1600">
                <a:solidFill>
                  <a:schemeClr val="dk1"/>
                </a:solidFill>
              </a:rPr>
            </a:br>
            <a:endParaRPr sz="1600">
              <a:solidFill>
                <a:schemeClr val="dk1"/>
              </a:solidFill>
            </a:endParaRPr>
          </a:p>
          <a:p>
            <a:pPr indent="-330200" lvl="0" marL="457200" rtl="0" algn="l">
              <a:spcBef>
                <a:spcPts val="0"/>
              </a:spcBef>
              <a:spcAft>
                <a:spcPts val="0"/>
              </a:spcAft>
              <a:buClr>
                <a:schemeClr val="dk1"/>
              </a:buClr>
              <a:buSzPts val="1600"/>
              <a:buFont typeface="Arial"/>
              <a:buChar char="●"/>
            </a:pPr>
            <a:r>
              <a:rPr lang="en" sz="1600">
                <a:solidFill>
                  <a:schemeClr val="dk1"/>
                </a:solidFill>
              </a:rPr>
              <a:t>Raises major questions for future elections: campaign strategies, debates, and voter trust.</a:t>
            </a:r>
            <a:br>
              <a:rPr lang="en" sz="1600">
                <a:solidFill>
                  <a:schemeClr val="dk1"/>
                </a:solidFill>
              </a:rPr>
            </a:br>
            <a:endParaRPr sz="1600">
              <a:solidFill>
                <a:schemeClr val="dk1"/>
              </a:solidFill>
            </a:endParaRPr>
          </a:p>
          <a:p>
            <a:pPr indent="-330200" lvl="0" marL="457200" rtl="0" algn="l">
              <a:spcBef>
                <a:spcPts val="0"/>
              </a:spcBef>
              <a:spcAft>
                <a:spcPts val="0"/>
              </a:spcAft>
              <a:buClr>
                <a:schemeClr val="dk1"/>
              </a:buClr>
              <a:buSzPts val="1600"/>
              <a:buFont typeface="Arial"/>
              <a:buChar char="●"/>
            </a:pPr>
            <a:r>
              <a:rPr lang="en" sz="1600">
                <a:solidFill>
                  <a:schemeClr val="dk1"/>
                </a:solidFill>
              </a:rPr>
              <a:t>AI is already being used for political gain outside of elections, including deepfake-based attacks.</a:t>
            </a:r>
            <a:br>
              <a:rPr lang="en" sz="1600">
                <a:solidFill>
                  <a:schemeClr val="dk1"/>
                </a:solidFill>
              </a:rPr>
            </a:br>
            <a:endParaRPr sz="1600">
              <a:solidFill>
                <a:schemeClr val="dk1"/>
              </a:solidFill>
            </a:endParaRPr>
          </a:p>
          <a:p>
            <a:pPr indent="-330200" lvl="0" marL="457200" rtl="0" algn="l">
              <a:spcBef>
                <a:spcPts val="0"/>
              </a:spcBef>
              <a:spcAft>
                <a:spcPts val="0"/>
              </a:spcAft>
              <a:buClr>
                <a:schemeClr val="dk1"/>
              </a:buClr>
              <a:buSzPts val="1600"/>
              <a:buFont typeface="Arial"/>
              <a:buChar char="●"/>
            </a:pPr>
            <a:r>
              <a:rPr lang="en" sz="1600">
                <a:solidFill>
                  <a:schemeClr val="dk1"/>
                </a:solidFill>
              </a:rPr>
              <a:t>Next step: broader AI policy focused on preventing defamation, discrimination, and incitement of violence.</a:t>
            </a:r>
            <a:br>
              <a:rPr lang="en" sz="1600"/>
            </a:br>
            <a:endParaRPr sz="1600"/>
          </a:p>
          <a:p>
            <a:pPr indent="0" lvl="0" marL="0" rtl="0" algn="l">
              <a:spcBef>
                <a:spcPts val="1200"/>
              </a:spcBef>
              <a:spcAft>
                <a:spcPts val="1200"/>
              </a:spcAft>
              <a:buNone/>
            </a:pPr>
            <a:r>
              <a:t/>
            </a:r>
            <a:endParaRPr sz="1600"/>
          </a:p>
        </p:txBody>
      </p:sp>
      <p:sp>
        <p:nvSpPr>
          <p:cNvPr id="143" name="Google Shape;143;p20"/>
          <p:cNvSpPr/>
          <p:nvPr/>
        </p:nvSpPr>
        <p:spPr>
          <a:xfrm>
            <a:off x="5732275" y="1055350"/>
            <a:ext cx="3099900" cy="34326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144" name="Google Shape;144;p20"/>
          <p:cNvSpPr txBox="1"/>
          <p:nvPr/>
        </p:nvSpPr>
        <p:spPr>
          <a:xfrm>
            <a:off x="5732275" y="1568400"/>
            <a:ext cx="3099900" cy="301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700">
                <a:solidFill>
                  <a:schemeClr val="lt1"/>
                </a:solidFill>
                <a:latin typeface="Average"/>
                <a:ea typeface="Average"/>
                <a:cs typeface="Average"/>
                <a:sym typeface="Average"/>
              </a:rPr>
              <a:t>Future policy must evolve alongside AI without restricting democratic participation.</a:t>
            </a:r>
            <a:endParaRPr sz="2700">
              <a:solidFill>
                <a:schemeClr val="lt1"/>
              </a:solidFill>
              <a:latin typeface="Average"/>
              <a:ea typeface="Average"/>
              <a:cs typeface="Average"/>
              <a:sym typeface="Average"/>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1"/>
          <p:cNvSpPr txBox="1"/>
          <p:nvPr>
            <p:ph type="title"/>
          </p:nvPr>
        </p:nvSpPr>
        <p:spPr>
          <a:xfrm>
            <a:off x="311700" y="2117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b="1" lang="en" sz="6700">
                <a:latin typeface="Average"/>
                <a:ea typeface="Average"/>
                <a:cs typeface="Average"/>
                <a:sym typeface="Average"/>
              </a:rPr>
              <a:t>Thank you!!!</a:t>
            </a:r>
            <a:endParaRPr b="1" sz="6700">
              <a:latin typeface="Average"/>
              <a:ea typeface="Average"/>
              <a:cs typeface="Average"/>
              <a:sym typeface="Average"/>
            </a:endParaRPr>
          </a:p>
        </p:txBody>
      </p:sp>
      <p:pic>
        <p:nvPicPr>
          <p:cNvPr id="150" name="Google Shape;150;p21" title="hapy.png"/>
          <p:cNvPicPr preferRelativeResize="0"/>
          <p:nvPr/>
        </p:nvPicPr>
        <p:blipFill>
          <a:blip r:embed="rId3">
            <a:alphaModFix/>
          </a:blip>
          <a:stretch>
            <a:fillRect/>
          </a:stretch>
        </p:blipFill>
        <p:spPr>
          <a:xfrm>
            <a:off x="2069588" y="1500700"/>
            <a:ext cx="5138173" cy="3425449"/>
          </a:xfrm>
          <a:prstGeom prst="rect">
            <a:avLst/>
          </a:prstGeom>
          <a:noFill/>
          <a:ln cap="flat" cmpd="sng" w="38100">
            <a:solidFill>
              <a:schemeClr val="dk2"/>
            </a:solidFill>
            <a:prstDash val="solid"/>
            <a:round/>
            <a:headEnd len="sm" w="sm" type="none"/>
            <a:tailEnd len="sm" w="sm" type="none"/>
          </a:ln>
        </p:spPr>
      </p:pic>
    </p:spTree>
  </p:cSld>
  <p:clrMapOvr>
    <a:masterClrMapping/>
  </p:clrMapOvr>
</p:sld>
</file>

<file path=ppt/theme/theme1.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